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271" r:id="rId5"/>
    <p:sldId id="272" r:id="rId6"/>
    <p:sldId id="263" r:id="rId7"/>
    <p:sldId id="265" r:id="rId8"/>
    <p:sldId id="266" r:id="rId9"/>
    <p:sldId id="273" r:id="rId10"/>
    <p:sldId id="268" r:id="rId11"/>
    <p:sldId id="274" r:id="rId12"/>
    <p:sldId id="275" r:id="rId13"/>
    <p:sldId id="25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E2D"/>
    <a:srgbClr val="D7A979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6F3FA55-1D50-44A5-B3B1-50CE52441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3" y="-635291"/>
            <a:ext cx="12207234" cy="813873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37C5672-C704-4EB2-8B5A-067C944A4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19806"/>
            <a:ext cx="2211069" cy="935622"/>
          </a:xfrm>
          <a:prstGeom prst="rect">
            <a:avLst/>
          </a:prstGeom>
        </p:spPr>
      </p:pic>
      <p:sp>
        <p:nvSpPr>
          <p:cNvPr id="24" name="Otsikko 23">
            <a:extLst>
              <a:ext uri="{FF2B5EF4-FFF2-40B4-BE49-F238E27FC236}">
                <a16:creationId xmlns:a16="http://schemas.microsoft.com/office/drawing/2014/main" id="{4892FB55-B5CC-42B8-84F2-5890009E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0525"/>
            <a:ext cx="4652312" cy="270516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1B6DAD-90AD-4AD2-8AF7-48C946B8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463" y="4715691"/>
            <a:ext cx="4402183" cy="855097"/>
          </a:xfrm>
        </p:spPr>
        <p:txBody>
          <a:bodyPr anchor="t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74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00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700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91C9264-817D-45BC-A632-4884ADD29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65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89870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066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1A76BC4-F178-4175-B480-A26352208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0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830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724318-04C7-4591-8C9E-AD9445B9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86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1184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18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12B6C7C-A59D-48D9-87D6-AD86A6EA0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0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13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1246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24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DF548-6274-4E3E-B99E-BD61366A2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091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0091" y="2160589"/>
            <a:ext cx="8596668" cy="388077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A6CAD2-98A6-49ED-8B4C-CCC4E549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22" y="4382418"/>
            <a:ext cx="3111231" cy="341316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4524653" y="3168943"/>
            <a:ext cx="71847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5A4DEC-CCF6-4F97-9262-7DC1235E1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22" y="2650910"/>
            <a:ext cx="3111231" cy="13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405" y="2160589"/>
            <a:ext cx="8911244" cy="388077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033913B-EE31-4DCD-B50A-606F40260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93544B-570C-4F28-97AB-0AA77ACFC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93" y="518501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693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327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91F9699-1865-45F9-BD72-CB5303CA4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2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29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293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1931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1932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2540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6F760F3-FD06-4008-998F-5F63BCDA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93" y="619539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550BA2D-E7A8-4F16-A867-A2B881F8C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6A057D-90FF-4AAB-A1EB-464D185DC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247" y="1498605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374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1247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375696-9608-4CE4-8379-9A5324708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43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0943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943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3E954B-B82B-483C-A4B0-8EBF8F653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27F-4A14-452F-B4C8-D1ACF8833F9B}" type="datetimeFigureOut">
              <a:rPr lang="fi-FI" smtClean="0"/>
              <a:t>9.7.2019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moves.fi/liikkuminen/treeniohjelma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gGkClfF7_A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RoXy6hRh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EB5E82-944A-4098-AE35-9BF9E835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Ergonomia:</a:t>
            </a:r>
            <a:br>
              <a:rPr lang="fi-FI" dirty="0"/>
            </a:br>
            <a:r>
              <a:rPr lang="fi-FI" dirty="0"/>
              <a:t>Istuma- ja näyttöpäätetyö</a:t>
            </a:r>
          </a:p>
        </p:txBody>
      </p:sp>
    </p:spTree>
    <p:extLst>
      <p:ext uri="{BB962C8B-B14F-4D97-AF65-F5344CB8AC3E}">
        <p14:creationId xmlns:p14="http://schemas.microsoft.com/office/powerpoint/2010/main" val="217949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E1BE8-E6F6-4ACF-AB7F-A858345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A0507-9B34-4D25-B275-91573086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8911244" cy="3880773"/>
          </a:xfrm>
        </p:spPr>
        <p:txBody>
          <a:bodyPr/>
          <a:lstStyle/>
          <a:p>
            <a:r>
              <a:rPr lang="fi-FI" dirty="0"/>
              <a:t>Mitkä asiat omassa ammatissasi aiheuttavat eniten kuormitusta?</a:t>
            </a:r>
          </a:p>
          <a:p>
            <a:r>
              <a:rPr lang="fi-FI" dirty="0"/>
              <a:t>Kuinka huomioit nämä kuormitustekijät työpäivän aikana? Entä vapaa-ajalla?</a:t>
            </a:r>
          </a:p>
          <a:p>
            <a:endParaRPr lang="fi-FI" dirty="0"/>
          </a:p>
        </p:txBody>
      </p:sp>
      <p:pic>
        <p:nvPicPr>
          <p:cNvPr id="6" name="Picture 3" descr="H:\Kuvat muokattavaksi Tupulle\shutterstock_226745545.jpg">
            <a:extLst>
              <a:ext uri="{FF2B5EF4-FFF2-40B4-BE49-F238E27FC236}">
                <a16:creationId xmlns:a16="http://schemas.microsoft.com/office/drawing/2014/main" id="{43780952-D5B5-467E-A707-3F0E730D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99" y="3429000"/>
            <a:ext cx="3744416" cy="24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Kuvat muokattavaksi Tupulle\shutterstock_188505302.jpg">
            <a:extLst>
              <a:ext uri="{FF2B5EF4-FFF2-40B4-BE49-F238E27FC236}">
                <a16:creationId xmlns:a16="http://schemas.microsoft.com/office/drawing/2014/main" id="{92872DB7-4A71-4F40-9E03-7A15C52A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51" y="3433259"/>
            <a:ext cx="3759864" cy="24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8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18E72-E418-40A1-BAD6-D2D6A913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palauttaa työpäivästä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7F9124-AC07-4EA9-BA65-EE848A83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kuntosi vaikuttaa siihen kuinka kuormittavalta työ tuntuu: hyväkuntoinen rasittuu samassa työssä huonokuntoista vähemmän.</a:t>
            </a:r>
          </a:p>
          <a:p>
            <a:r>
              <a:rPr lang="fi-FI" dirty="0"/>
              <a:t>Keho tarvitsee monipuolista liikettä, työ kuormittaa vain pientä osaa lihaksistasi.</a:t>
            </a:r>
          </a:p>
          <a:p>
            <a:r>
              <a:rPr lang="fi-FI" dirty="0"/>
              <a:t>Vapaa-ajan liikunta edistää työpäivästä palautumista. Jos jalat ovat väsyneet, treenaa keski- ja ylävartaloa esim. kuntosalilla.</a:t>
            </a:r>
          </a:p>
          <a:p>
            <a:r>
              <a:rPr lang="fi-FI" dirty="0"/>
              <a:t>Katso treenivinkkejä täältä: </a:t>
            </a:r>
            <a:r>
              <a:rPr lang="fi-FI" dirty="0">
                <a:hlinkClick r:id="rId2"/>
              </a:rPr>
              <a:t>smartmoves.fi/treeniohjelmat/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56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B0361D-77BE-4B86-B46D-39AC134A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9B4FF0-3076-4B10-A769-980616DE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6" y="2160589"/>
            <a:ext cx="4558594" cy="3880773"/>
          </a:xfrm>
        </p:spPr>
        <p:txBody>
          <a:bodyPr/>
          <a:lstStyle/>
          <a:p>
            <a:r>
              <a:rPr lang="fi-FI" dirty="0"/>
              <a:t>Ota kuva tai pyydä kaveriasi ottamaan puhelimellasi kuva työasennostasi ammatillesi tyypillisessä työtehtävässä.</a:t>
            </a:r>
          </a:p>
          <a:p>
            <a:r>
              <a:rPr lang="fi-FI" dirty="0"/>
              <a:t>Arvioi omaa työasentoasi:</a:t>
            </a:r>
          </a:p>
          <a:p>
            <a:pPr lvl="1"/>
            <a:r>
              <a:rPr lang="fi-FI" dirty="0"/>
              <a:t>Onko työasento kunnossa?</a:t>
            </a:r>
          </a:p>
          <a:p>
            <a:pPr lvl="1"/>
            <a:r>
              <a:rPr lang="fi-FI" dirty="0"/>
              <a:t>Miten työpisteesi ergonomiaa voisi parantaa?</a:t>
            </a:r>
          </a:p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CC09D0C-9074-4653-AB76-1845CC8CD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0" r="5978"/>
          <a:stretch/>
        </p:blipFill>
        <p:spPr>
          <a:xfrm>
            <a:off x="7088957" y="0"/>
            <a:ext cx="464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2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3B58B8A-6261-491D-B6EB-AB08FEE9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49" y="1017823"/>
            <a:ext cx="7547502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työergonomia?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7405" y="2160589"/>
            <a:ext cx="4558595" cy="3880773"/>
          </a:xfrm>
        </p:spPr>
        <p:txBody>
          <a:bodyPr/>
          <a:lstStyle/>
          <a:p>
            <a:r>
              <a:rPr lang="fi-FI" dirty="0"/>
              <a:t>Ergonomian avulla työnteko on helpompaa.</a:t>
            </a:r>
          </a:p>
          <a:p>
            <a:r>
              <a:rPr lang="fi-FI" dirty="0"/>
              <a:t>Ergonomiaan liittyvät: </a:t>
            </a:r>
          </a:p>
          <a:p>
            <a:pPr lvl="1"/>
            <a:r>
              <a:rPr lang="fi-FI" dirty="0"/>
              <a:t>oikeat työskentelyasennot ja -tavat, esimerkiksi hyvän istuma-asennon hallinta </a:t>
            </a:r>
          </a:p>
          <a:p>
            <a:pPr lvl="1"/>
            <a:r>
              <a:rPr lang="fi-FI" dirty="0"/>
              <a:t>työympäristön suunnittelu, esimerkiksi työpöydän ja </a:t>
            </a:r>
            <a:br>
              <a:rPr lang="fi-FI" dirty="0"/>
            </a:br>
            <a:r>
              <a:rPr lang="fi-FI" dirty="0"/>
              <a:t>-tuolin korkeuden säätäminen ja työpisteen valaistus</a:t>
            </a:r>
          </a:p>
          <a:p>
            <a:pPr lvl="1"/>
            <a:r>
              <a:rPr lang="fi-FI" dirty="0"/>
              <a:t>työtä helpottavat ratkaisut esim. kärryt taakkojen kuljettamiseen.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69D2E05-FD91-402B-B1E9-33E85C5B7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r="5068"/>
          <a:stretch/>
        </p:blipFill>
        <p:spPr>
          <a:xfrm>
            <a:off x="6947554" y="0"/>
            <a:ext cx="476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63D6D8-8803-479E-85D6-73088B27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Ergonomiavinkit istumatyöhön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D52914-ED4D-40E1-8D40-19626441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8709531" cy="3880773"/>
          </a:xfrm>
        </p:spPr>
        <p:txBody>
          <a:bodyPr>
            <a:normAutofit/>
          </a:bodyPr>
          <a:lstStyle/>
          <a:p>
            <a:r>
              <a:rPr lang="fi-FI" dirty="0"/>
              <a:t>Tauota istumistasi nousemalla ylös vähintään 30 min välein. </a:t>
            </a:r>
          </a:p>
          <a:p>
            <a:r>
              <a:rPr lang="fi-FI" dirty="0"/>
              <a:t>Vaihtele työskentelyasentoa päivän aikana ja pidä työskentelyasento hyvänä.</a:t>
            </a:r>
          </a:p>
          <a:p>
            <a:r>
              <a:rPr lang="fi-FI" dirty="0"/>
              <a:t>Liiku monipuolisesti vapaa-ajalla pitääksesi kroppa kunnossa, sillä istuessa lähes kaikki lihakset ovat levossa.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1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86B9C-D2FA-4224-A3FC-C2712A04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Aloita oikaisemalla ryhti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5CC171-CFF8-4346-BAEE-2BDFFE93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72" y="0"/>
            <a:ext cx="4569195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A7D5BCF-34E6-40DE-9162-C6305BDF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59" y="1625065"/>
            <a:ext cx="5182049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A80CC-6162-422C-B19F-C59D44B6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Istu hyvin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6C87B3-B7B4-4DAE-841A-497DD7A9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4558595" cy="3880773"/>
          </a:xfrm>
        </p:spPr>
        <p:txBody>
          <a:bodyPr/>
          <a:lstStyle/>
          <a:p>
            <a:r>
              <a:rPr lang="fi-FI" dirty="0"/>
              <a:t>Pidä kantapäät lattiassa (tai jalkatuella).</a:t>
            </a:r>
          </a:p>
          <a:p>
            <a:r>
              <a:rPr lang="fi-FI" dirty="0"/>
              <a:t>Nojaa tuolin selkätukeen.</a:t>
            </a:r>
          </a:p>
          <a:p>
            <a:r>
              <a:rPr lang="fi-FI" dirty="0"/>
              <a:t>Pidä kyynärvarret tuettuna tuolin käsinojiin tai pöytään 90° kulmassa, lähellä vartaloa. </a:t>
            </a:r>
          </a:p>
          <a:p>
            <a:r>
              <a:rPr lang="fi-FI" dirty="0"/>
              <a:t>Vie takapuoli tuolin perälle.</a:t>
            </a:r>
          </a:p>
          <a:p>
            <a:r>
              <a:rPr lang="fi-FI" dirty="0"/>
              <a:t>Pidä pää vartalon jatkona; ei kallistuneena taaksepäin, eikä liiaksi eteenpäin.</a:t>
            </a:r>
          </a:p>
          <a:p>
            <a:r>
              <a:rPr lang="fi-FI" dirty="0"/>
              <a:t>Vaihtele asentoa ja liikuskele!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D78CE88-66BF-48C4-8ADB-A2DA5E38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29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53E403-AB2E-4484-B9BC-76567F1E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 breikki on välillä tarpeen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9C7BB-938D-49EF-AED2-54EF02DC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5287617"/>
            <a:ext cx="8911244" cy="753745"/>
          </a:xfrm>
        </p:spPr>
        <p:txBody>
          <a:bodyPr/>
          <a:lstStyle/>
          <a:p>
            <a:r>
              <a:rPr lang="fi-FI" dirty="0"/>
              <a:t>Tutustukaa Smart </a:t>
            </a:r>
            <a:r>
              <a:rPr lang="fi-FI" dirty="0" err="1"/>
              <a:t>Moves</a:t>
            </a:r>
            <a:r>
              <a:rPr lang="fi-FI" dirty="0"/>
              <a:t>-taukoliikuntavideoihin tai kehittäkää oma liikunnallinen tauko. </a:t>
            </a:r>
          </a:p>
          <a:p>
            <a:endParaRPr lang="fi-FI" dirty="0"/>
          </a:p>
        </p:txBody>
      </p:sp>
      <p:pic>
        <p:nvPicPr>
          <p:cNvPr id="4" name="Online-media 3" title="Smart Moves - Kroppaan liikettￃﾤ nyrkkeilemￃﾤllￃﾤ">
            <a:hlinkClick r:id="" action="ppaction://media"/>
            <a:extLst>
              <a:ext uri="{FF2B5EF4-FFF2-40B4-BE49-F238E27FC236}">
                <a16:creationId xmlns:a16="http://schemas.microsoft.com/office/drawing/2014/main" id="{A16C82DE-F269-4582-8CE8-270FC479B5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52013-BF15-4886-B76D-736E44A5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Toistotyö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7F5997-8CB4-4562-B350-4AD5A348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4558595" cy="3880773"/>
          </a:xfrm>
        </p:spPr>
        <p:txBody>
          <a:bodyPr/>
          <a:lstStyle/>
          <a:p>
            <a:r>
              <a:rPr lang="fi-FI" dirty="0"/>
              <a:t>Saman liikkeen jatkuva toistaminen voi aiheuttaa kipuja ja rasitusvammoja. </a:t>
            </a:r>
          </a:p>
          <a:p>
            <a:r>
              <a:rPr lang="fi-FI" dirty="0"/>
              <a:t>Mitä enemmän toistoja, sen tärkeämpi on hyvä työasento. </a:t>
            </a:r>
          </a:p>
          <a:p>
            <a:r>
              <a:rPr lang="fi-FI" dirty="0"/>
              <a:t>Vaihda puolta välillä, jos se on mahdollista.</a:t>
            </a:r>
          </a:p>
          <a:p>
            <a:r>
              <a:rPr lang="fi-FI" dirty="0"/>
              <a:t>Jos huomaat, että jokin työvaihe kuormittaa, reagoi mahdollisimman pian. Kysy neuvoa työkavereilta, esimieheltä tai työsuojelusta.</a:t>
            </a:r>
          </a:p>
          <a:p>
            <a:endParaRPr lang="fi-FI" dirty="0"/>
          </a:p>
        </p:txBody>
      </p:sp>
      <p:pic>
        <p:nvPicPr>
          <p:cNvPr id="5" name="Picture 2" descr="H:\Kuvat muokattavaksi Tupulle\shutterstock_177682685.jpg">
            <a:extLst>
              <a:ext uri="{FF2B5EF4-FFF2-40B4-BE49-F238E27FC236}">
                <a16:creationId xmlns:a16="http://schemas.microsoft.com/office/drawing/2014/main" id="{9432C13C-0710-40C9-9253-837DD2F05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2610" r="41447" b="-2610"/>
          <a:stretch/>
        </p:blipFill>
        <p:spPr bwMode="auto">
          <a:xfrm>
            <a:off x="7164371" y="0"/>
            <a:ext cx="4558595" cy="70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4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603CDF-16D3-40C5-BB6A-B3B149C3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Selkävinkit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C6282-14FB-4DA6-AF16-73A589E3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5340626"/>
            <a:ext cx="8911244" cy="907774"/>
          </a:xfrm>
        </p:spPr>
        <p:txBody>
          <a:bodyPr>
            <a:normAutofit/>
          </a:bodyPr>
          <a:lstStyle/>
          <a:p>
            <a:r>
              <a:rPr lang="fi-FI" dirty="0"/>
              <a:t>Monet arkiset toimet altistavat selkäkivulle.</a:t>
            </a:r>
          </a:p>
          <a:p>
            <a:r>
              <a:rPr lang="fi-FI" dirty="0"/>
              <a:t>Tutustukaa Tohtori Vahvaselän selkävinkkeihin.</a:t>
            </a:r>
          </a:p>
        </p:txBody>
      </p:sp>
      <p:pic>
        <p:nvPicPr>
          <p:cNvPr id="4" name="Online-media 3" title="Tohtori Vahvaselￃﾤn Selkￃﾤkoulu">
            <a:hlinkClick r:id="" action="ppaction://media"/>
            <a:extLst>
              <a:ext uri="{FF2B5EF4-FFF2-40B4-BE49-F238E27FC236}">
                <a16:creationId xmlns:a16="http://schemas.microsoft.com/office/drawing/2014/main" id="{52E495E9-CD4B-4AF8-93E6-837E1EB4B7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8115"/>
      </p:ext>
    </p:extLst>
  </p:cSld>
  <p:clrMapOvr>
    <a:masterClrMapping/>
  </p:clrMapOvr>
</p:sld>
</file>

<file path=ppt/theme/theme1.xml><?xml version="1.0" encoding="utf-8"?>
<a:theme xmlns:a="http://schemas.openxmlformats.org/drawingml/2006/main" name="smartmoves_pohja">
  <a:themeElements>
    <a:clrScheme name="Oranssi-punain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moves_pp_malli" id="{B68E997B-2C50-416E-A093-E0D27A93B1DD}" vid="{9673DAD6-77DD-4EE2-BFB2-D9886051EB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smartmoves_pp_malli</Template>
  <TotalTime>60</TotalTime>
  <Words>302</Words>
  <Application>Microsoft Office PowerPoint</Application>
  <PresentationFormat>Laajakuva</PresentationFormat>
  <Paragraphs>42</Paragraphs>
  <Slides>13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smartmoves_pohja</vt:lpstr>
      <vt:lpstr>Ergonomia: Istuma- ja näyttöpäätetyö</vt:lpstr>
      <vt:lpstr>PowerPoint-esitys</vt:lpstr>
      <vt:lpstr>Mitä on työergonomia?</vt:lpstr>
      <vt:lpstr>Ergonomiavinkit istumatyöhön</vt:lpstr>
      <vt:lpstr>Aloita oikaisemalla ryhti</vt:lpstr>
      <vt:lpstr>Istu hyvin</vt:lpstr>
      <vt:lpstr>Pieni breikki on välillä tarpeen</vt:lpstr>
      <vt:lpstr>Toistotyö</vt:lpstr>
      <vt:lpstr>Selkävinkit</vt:lpstr>
      <vt:lpstr>Pohdi</vt:lpstr>
      <vt:lpstr>Liikunta palauttaa työpäivästä</vt:lpstr>
      <vt:lpstr>Tehtävä</vt:lpstr>
      <vt:lpstr>PowerPoint-esitys</vt:lpstr>
    </vt:vector>
  </TitlesOfParts>
  <Company>UKK-instituutti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Saara Koskinen</cp:lastModifiedBy>
  <cp:revision>18</cp:revision>
  <dcterms:created xsi:type="dcterms:W3CDTF">2019-05-05T11:34:58Z</dcterms:created>
  <dcterms:modified xsi:type="dcterms:W3CDTF">2019-07-08T21:14:25Z</dcterms:modified>
</cp:coreProperties>
</file>