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72" r:id="rId4"/>
    <p:sldId id="271" r:id="rId5"/>
    <p:sldId id="273" r:id="rId6"/>
    <p:sldId id="274" r:id="rId7"/>
    <p:sldId id="264" r:id="rId8"/>
    <p:sldId id="265" r:id="rId9"/>
    <p:sldId id="275" r:id="rId10"/>
    <p:sldId id="276" r:id="rId11"/>
    <p:sldId id="268" r:id="rId12"/>
    <p:sldId id="277" r:id="rId13"/>
    <p:sldId id="278" r:id="rId14"/>
    <p:sldId id="25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2D"/>
    <a:srgbClr val="D7A9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4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0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0700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91C9264-817D-45BC-A632-4884ADD2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6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987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06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A76BC4-F178-4175-B480-A26352208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30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830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724318-04C7-4591-8C9E-AD9445B9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86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8118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187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12B6C7C-A59D-48D9-87D6-AD86A6EA0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1246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1249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5DF548-6274-4E3E-B99E-BD61366A2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91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0091" y="2160589"/>
            <a:ext cx="8596668" cy="388077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2A6CAD2-98A6-49ED-8B4C-CCC4E549D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8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4382418"/>
            <a:ext cx="3111231" cy="341316"/>
          </a:xfrm>
          <a:prstGeom prst="rect">
            <a:avLst/>
          </a:prstGeom>
        </p:spPr>
      </p:pic>
      <p:sp>
        <p:nvSpPr>
          <p:cNvPr id="12" name="Tekstiruutu 11"/>
          <p:cNvSpPr txBox="1"/>
          <p:nvPr userDrawn="1"/>
        </p:nvSpPr>
        <p:spPr>
          <a:xfrm>
            <a:off x="4524653" y="3168943"/>
            <a:ext cx="7184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KIITOS!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5A4DEC-CCF6-4F97-9262-7DC1235E1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2650910"/>
            <a:ext cx="3111231" cy="13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33913B-EE31-4DCD-B50A-606F40260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093544B-570C-4F28-97AB-0AA77ACF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518501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93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327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91F9699-1865-45F9-BD72-CB5303CA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82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293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1931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2540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6F760F3-FD06-4008-998F-5F63BCDAF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619539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550BA2D-E7A8-4F16-A867-A2B881F8C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66A057D-90FF-4AAB-A1EB-464D185D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47" y="1498605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374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1247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375696-9608-4CE4-8379-9A5324708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943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094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943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3E954B-B82B-483C-A4B0-8EBF8F653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rRoXy6hRh0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moves.fi/liikkuminen/treeniohjelma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r692psFFgw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gGkClfF7_A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B5E82-944A-4098-AE35-9BF9E8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Ergonomia:</a:t>
            </a:r>
            <a:br>
              <a:rPr lang="fi-FI" dirty="0"/>
            </a:br>
            <a:r>
              <a:rPr lang="fi-FI" dirty="0"/>
              <a:t>Fyysisesti raskas työ</a:t>
            </a:r>
          </a:p>
        </p:txBody>
      </p:sp>
    </p:spTree>
    <p:extLst>
      <p:ext uri="{BB962C8B-B14F-4D97-AF65-F5344CB8AC3E}">
        <p14:creationId xmlns:p14="http://schemas.microsoft.com/office/powerpoint/2010/main" val="217949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603CDF-16D3-40C5-BB6A-B3B149C3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Selkävinkit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EC6282-14FB-4DA6-AF16-73A589E3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40626"/>
            <a:ext cx="8911244" cy="907774"/>
          </a:xfrm>
        </p:spPr>
        <p:txBody>
          <a:bodyPr>
            <a:normAutofit/>
          </a:bodyPr>
          <a:lstStyle/>
          <a:p>
            <a:r>
              <a:rPr lang="fi-FI" dirty="0"/>
              <a:t>Monet arkiset toimet altistavat selkäkivulle.</a:t>
            </a:r>
          </a:p>
          <a:p>
            <a:r>
              <a:rPr lang="fi-FI" dirty="0"/>
              <a:t>Tutustukaa Tohtori Vahvaselän selkävinkkeihin.</a:t>
            </a:r>
          </a:p>
        </p:txBody>
      </p:sp>
      <p:pic>
        <p:nvPicPr>
          <p:cNvPr id="4" name="Online-media 3" title="Tohtori Vahvaselￃﾤn Selkￃﾤkoulu">
            <a:hlinkClick r:id="" action="ppaction://media"/>
            <a:extLst>
              <a:ext uri="{FF2B5EF4-FFF2-40B4-BE49-F238E27FC236}">
                <a16:creationId xmlns:a16="http://schemas.microsoft.com/office/drawing/2014/main" id="{52E495E9-CD4B-4AF8-93E6-837E1EB4B7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3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9E1BE8-E6F6-4ACF-AB7F-A8583453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9A0507-9B34-4D25-B275-915730862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/>
          <a:p>
            <a:r>
              <a:rPr lang="fi-FI" dirty="0"/>
              <a:t>Mitkä asiat omassa ammatissasi aiheuttavat eniten kuormitusta?</a:t>
            </a:r>
          </a:p>
          <a:p>
            <a:r>
              <a:rPr lang="fi-FI" dirty="0"/>
              <a:t>Kuinka huomioit nämä kuormitustekijät työpäivän aikana? Entä vapaa-ajalla?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A8BD209-06C9-40E5-873D-79369308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42" y="3429000"/>
            <a:ext cx="7779170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918E72-E418-40A1-BAD6-D2D6A913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Liikunta palauttaa työpäivästä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7F9124-AC07-4EA9-BA65-EE848A83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Oma kuntosi vaikuttaa siihen kuinka kuormittavalta työ tuntuu: hyväkuntoinen rasittuu samassa työssä huonokuntoista vähemmän.</a:t>
            </a:r>
          </a:p>
          <a:p>
            <a:r>
              <a:rPr lang="fi-FI" dirty="0"/>
              <a:t>Keho tarvitsee monipuolista liikettä, työ kuormittaa vain pientä osaa lihaksistasi.</a:t>
            </a:r>
          </a:p>
          <a:p>
            <a:r>
              <a:rPr lang="fi-FI" dirty="0"/>
              <a:t>Vapaa-ajan liikunta edistää työpäivästä palautumista. Jos jalat ovat väsyneet, treenaa keski- ja ylävartaloa esim. kuntosalilla.</a:t>
            </a:r>
          </a:p>
          <a:p>
            <a:r>
              <a:rPr lang="fi-FI" dirty="0"/>
              <a:t>Katso treenivinkkejä täältä: </a:t>
            </a:r>
            <a:r>
              <a:rPr lang="fi-FI" dirty="0">
                <a:hlinkClick r:id="rId2"/>
              </a:rPr>
              <a:t>smartmoves.fi/treeniohjelmat/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313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B0361D-77BE-4B86-B46D-39AC134A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9B4FF0-3076-4B10-A769-980616DEE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321173" cy="4432716"/>
          </a:xfrm>
        </p:spPr>
        <p:txBody>
          <a:bodyPr/>
          <a:lstStyle/>
          <a:p>
            <a:r>
              <a:rPr lang="fi-FI" dirty="0"/>
              <a:t>Ota kuva tai pyydä kaveriasi ottamaan puhelimellasi kuva työasennostasi ammatillesi tyypillisessä työtehtävässä.</a:t>
            </a:r>
          </a:p>
          <a:p>
            <a:r>
              <a:rPr lang="fi-FI" dirty="0"/>
              <a:t>Arvioi omaa työasentoasi:</a:t>
            </a:r>
          </a:p>
          <a:p>
            <a:pPr lvl="1"/>
            <a:r>
              <a:rPr lang="fi-FI" dirty="0"/>
              <a:t>Onko työasento kunnossa?</a:t>
            </a:r>
          </a:p>
          <a:p>
            <a:pPr lvl="1"/>
            <a:r>
              <a:rPr lang="fi-FI" dirty="0"/>
              <a:t>Miten työpisteesi ergonomiaa voisi parantaa?</a:t>
            </a:r>
          </a:p>
          <a:p>
            <a:endParaRPr lang="fi-FI" dirty="0"/>
          </a:p>
        </p:txBody>
      </p:sp>
      <p:pic>
        <p:nvPicPr>
          <p:cNvPr id="5" name="Picture 2" descr="H:\Kuvat muokattavaksi Tupulle\shutterstock_76153264.jpg">
            <a:extLst>
              <a:ext uri="{FF2B5EF4-FFF2-40B4-BE49-F238E27FC236}">
                <a16:creationId xmlns:a16="http://schemas.microsoft.com/office/drawing/2014/main" id="{CB5CCA61-8B02-4545-8B47-1C8139D27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34056"/>
          <a:stretch/>
        </p:blipFill>
        <p:spPr bwMode="auto">
          <a:xfrm>
            <a:off x="6333423" y="0"/>
            <a:ext cx="5419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81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62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3353A35-416F-47EA-A124-5E308F9A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006" y="1127560"/>
            <a:ext cx="669398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työergonomia?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Ergonomian avulla työnteko on helpompaa.</a:t>
            </a:r>
          </a:p>
          <a:p>
            <a:r>
              <a:rPr lang="fi-FI" dirty="0"/>
              <a:t>Ergonomiaan liittyvät: </a:t>
            </a:r>
          </a:p>
          <a:p>
            <a:pPr lvl="1"/>
            <a:r>
              <a:rPr lang="fi-FI" dirty="0"/>
              <a:t>oikeat työskentelyasennot ja -tavat, esimerkiksi hyvän istuma-asennon hallinta </a:t>
            </a:r>
          </a:p>
          <a:p>
            <a:pPr lvl="1"/>
            <a:r>
              <a:rPr lang="fi-FI" dirty="0"/>
              <a:t>työympäristön suunnittelu, esimerkiksi työpöydän ja </a:t>
            </a:r>
            <a:br>
              <a:rPr lang="fi-FI" dirty="0"/>
            </a:br>
            <a:r>
              <a:rPr lang="fi-FI" dirty="0"/>
              <a:t>-tuolin korkeuden säätäminen ja työpisteen valaistus</a:t>
            </a:r>
          </a:p>
          <a:p>
            <a:pPr lvl="1"/>
            <a:r>
              <a:rPr lang="fi-FI" dirty="0"/>
              <a:t>työtä helpottavat ratkaisut esim. kärryt taakkojen kuljettamiseen.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DC1A9D8-A58A-4F26-BE87-302A219E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8" r="21749"/>
          <a:stretch/>
        </p:blipFill>
        <p:spPr>
          <a:xfrm>
            <a:off x="6815580" y="0"/>
            <a:ext cx="491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0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63D6D8-8803-479E-85D6-73088B27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Fyysisen työn ergonomiavinkit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D52914-ED4D-40E1-8D40-196264410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5202760" cy="4230784"/>
          </a:xfrm>
        </p:spPr>
        <p:txBody>
          <a:bodyPr>
            <a:normAutofit/>
          </a:bodyPr>
          <a:lstStyle/>
          <a:p>
            <a:r>
              <a:rPr lang="fi-FI" dirty="0"/>
              <a:t>Suunnittele työsi: missä järjestyksessä työ kannattaa suorittaa, mitä välineitä tarvitset.</a:t>
            </a:r>
          </a:p>
          <a:p>
            <a:r>
              <a:rPr lang="fi-FI" dirty="0"/>
              <a:t>Opettele oikea nostotekniikka ja käytä sitä aina kun nostat. </a:t>
            </a:r>
          </a:p>
          <a:p>
            <a:r>
              <a:rPr lang="fi-FI" dirty="0"/>
              <a:t>Pyydä apua raskaisiin työvaiheisiin.</a:t>
            </a:r>
          </a:p>
          <a:p>
            <a:r>
              <a:rPr lang="fi-FI" dirty="0"/>
              <a:t>Kiinnitä </a:t>
            </a:r>
            <a:r>
              <a:rPr lang="fi-FI" sz="1900" dirty="0"/>
              <a:t>huomiota</a:t>
            </a:r>
            <a:r>
              <a:rPr lang="fi-FI" dirty="0"/>
              <a:t> palautumiseen jo työpäivän aikana: ojenna ryhti ja rentouta hartiat aina välillä. </a:t>
            </a:r>
          </a:p>
          <a:p>
            <a:r>
              <a:rPr lang="fi-FI" dirty="0"/>
              <a:t>Käytä apuvälineitä  aina kun mahdollista. </a:t>
            </a:r>
          </a:p>
          <a:p>
            <a:r>
              <a:rPr lang="fi-FI" dirty="0"/>
              <a:t>Mitä parempi kuntosi on, sen paremmin jaksat. Pidä siis kropastasi huolta liikkumalla vapaa-ajalla.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11F7624-DF23-4A71-AF44-FDA4E1DE0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20" r="27702" b="1622"/>
          <a:stretch/>
        </p:blipFill>
        <p:spPr>
          <a:xfrm>
            <a:off x="7946796" y="1"/>
            <a:ext cx="37730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0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486B9C-D2FA-4224-A3FC-C2712A04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Aloita oikaisemalla ryhti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A5CC171-CFF8-4346-BAEE-2BDFFE93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072" y="0"/>
            <a:ext cx="4569195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A7D5BCF-34E6-40DE-9162-C6305BDF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59" y="1625065"/>
            <a:ext cx="5182049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1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4A80CC-6162-422C-B19F-C59D44B6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Nosta oikein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6C87B3-B7B4-4DAE-841A-497DD7A9A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3383387" cy="4372186"/>
          </a:xfrm>
        </p:spPr>
        <p:txBody>
          <a:bodyPr>
            <a:normAutofit/>
          </a:bodyPr>
          <a:lstStyle/>
          <a:p>
            <a:r>
              <a:rPr lang="fi-FI" dirty="0"/>
              <a:t>Käytä jalkoja! </a:t>
            </a:r>
          </a:p>
          <a:p>
            <a:r>
              <a:rPr lang="fi-FI" dirty="0"/>
              <a:t>Toinen jalka on hieman edempänä.</a:t>
            </a:r>
          </a:p>
          <a:p>
            <a:r>
              <a:rPr lang="fi-FI" dirty="0"/>
              <a:t>Aktivoi vatsalihakset töihin.</a:t>
            </a:r>
          </a:p>
          <a:p>
            <a:r>
              <a:rPr lang="fi-FI" dirty="0"/>
              <a:t>Ole lähellä nostettavaa taakkaa.</a:t>
            </a:r>
          </a:p>
          <a:p>
            <a:r>
              <a:rPr lang="fi-FI" dirty="0"/>
              <a:t>Älä nosta liian raskaita taakkoja yksin. </a:t>
            </a:r>
          </a:p>
          <a:p>
            <a:r>
              <a:rPr lang="fi-FI" dirty="0"/>
              <a:t>Katso </a:t>
            </a:r>
            <a:r>
              <a:rPr lang="fi-FI" sz="1900" dirty="0"/>
              <a:t>Selkäkanavan</a:t>
            </a:r>
            <a:r>
              <a:rPr lang="fi-FI" dirty="0"/>
              <a:t> videolta, kuinka jääkiekkoilijoiden voimavalmentaja opettaa nostamaan autonrenkaat.</a:t>
            </a:r>
          </a:p>
          <a:p>
            <a:endParaRPr lang="fi-FI" dirty="0"/>
          </a:p>
        </p:txBody>
      </p:sp>
      <p:pic>
        <p:nvPicPr>
          <p:cNvPr id="5" name="Online-media 4" title="Vinkkejￃﾤ nostotekniikkaan.">
            <a:hlinkClick r:id="" action="ppaction://media"/>
            <a:extLst>
              <a:ext uri="{FF2B5EF4-FFF2-40B4-BE49-F238E27FC236}">
                <a16:creationId xmlns:a16="http://schemas.microsoft.com/office/drawing/2014/main" id="{CFA61939-63DC-451E-8D87-3A3D1D1439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14122" y="21605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A2020E-3A0C-496B-903A-EC24D613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Käsien kannattelua vaativat työtehtävät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3703C7-50B4-46E1-B353-2E3E10B82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Kädet koholla työskentely aiheuttaa usein niskakipuja.</a:t>
            </a:r>
          </a:p>
          <a:p>
            <a:r>
              <a:rPr lang="fi-FI" dirty="0"/>
              <a:t>Muista tauottaa työtäsi ja rentouta välillä hartiat.</a:t>
            </a:r>
          </a:p>
          <a:p>
            <a:r>
              <a:rPr lang="fi-FI" dirty="0"/>
              <a:t>Kun mahdollista, laske työskentelykohdetta tai käytä koroketta jalkojesi alla.</a:t>
            </a:r>
          </a:p>
          <a:p>
            <a:r>
              <a:rPr lang="fi-FI" dirty="0"/>
              <a:t>Vapaa-ajan liikunnalla virkistyt ja vähennät hartiaseudun lihasjännitystä.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8619857-16E4-4DCC-8966-AD26B566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524" y="1839163"/>
            <a:ext cx="303607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53E403-AB2E-4484-B9BC-76567F1E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breikki on välillä tarpeen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59C7BB-938D-49EF-AED2-54EF02DC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27374"/>
            <a:ext cx="8911244" cy="713988"/>
          </a:xfrm>
        </p:spPr>
        <p:txBody>
          <a:bodyPr/>
          <a:lstStyle/>
          <a:p>
            <a:r>
              <a:rPr lang="fi-FI" dirty="0"/>
              <a:t>Tutustukaa Smart </a:t>
            </a:r>
            <a:r>
              <a:rPr lang="fi-FI" dirty="0" err="1"/>
              <a:t>Moves</a:t>
            </a:r>
            <a:r>
              <a:rPr lang="fi-FI" dirty="0"/>
              <a:t>-taukoliikuntavideoihin tai kehittäkää oma liikunnallinen tauko. </a:t>
            </a:r>
          </a:p>
          <a:p>
            <a:endParaRPr lang="fi-FI" dirty="0"/>
          </a:p>
        </p:txBody>
      </p:sp>
      <p:pic>
        <p:nvPicPr>
          <p:cNvPr id="4" name="Online-media 3" title="Smart Moves - Kroppaan liikettￃﾤ nyrkkeilemￃﾤllￃﾤ">
            <a:hlinkClick r:id="" action="ppaction://media"/>
            <a:extLst>
              <a:ext uri="{FF2B5EF4-FFF2-40B4-BE49-F238E27FC236}">
                <a16:creationId xmlns:a16="http://schemas.microsoft.com/office/drawing/2014/main" id="{F3D6C1EF-7B39-4289-B15B-6FC2E03FC1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1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152013-BF15-4886-B76D-736E44A5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Toistotyö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7F5997-8CB4-4562-B350-4AD5A3483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Saman liikkeen jatkuva toistaminen voi aiheuttaa kipuja ja rasitusvammoja. </a:t>
            </a:r>
          </a:p>
          <a:p>
            <a:r>
              <a:rPr lang="fi-FI" dirty="0"/>
              <a:t>Mitä enemmän toistoja, sen tärkeämpi on hyvä työasento. </a:t>
            </a:r>
          </a:p>
          <a:p>
            <a:r>
              <a:rPr lang="fi-FI" dirty="0"/>
              <a:t>Vaihda puolta välillä, jos se on mahdollista.</a:t>
            </a:r>
          </a:p>
          <a:p>
            <a:r>
              <a:rPr lang="fi-FI" dirty="0"/>
              <a:t>Jos huomaat, että jokin työvaihe kuormittaa, reagoi mahdollisimman pian. Kysy neuvoa työkavereilta, esimieheltä tai työsuojelusta.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DEEEB6B-4950-43F2-A1D5-E87B5F83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0" r="5106"/>
          <a:stretch/>
        </p:blipFill>
        <p:spPr>
          <a:xfrm>
            <a:off x="6447934" y="-161192"/>
            <a:ext cx="5260157" cy="70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71543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_pohja">
  <a:themeElements>
    <a:clrScheme name="Oranssi-punain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_pp_malli" id="{B68E997B-2C50-416E-A093-E0D27A93B1DD}" vid="{9673DAD6-77DD-4EE2-BFB2-D9886051EB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smartmoves_pp_malli</Template>
  <TotalTime>136</TotalTime>
  <Words>361</Words>
  <Application>Microsoft Office PowerPoint</Application>
  <PresentationFormat>Laajakuva</PresentationFormat>
  <Paragraphs>50</Paragraphs>
  <Slides>14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smartmoves_pohja</vt:lpstr>
      <vt:lpstr>Ergonomia: Fyysisesti raskas työ</vt:lpstr>
      <vt:lpstr>PowerPoint-esitys</vt:lpstr>
      <vt:lpstr>Mitä on työergonomia?</vt:lpstr>
      <vt:lpstr>Fyysisen työn ergonomiavinkit</vt:lpstr>
      <vt:lpstr>Aloita oikaisemalla ryhti</vt:lpstr>
      <vt:lpstr>Nosta oikein</vt:lpstr>
      <vt:lpstr>Käsien kannattelua vaativat työtehtävät</vt:lpstr>
      <vt:lpstr>Pieni breikki on välillä tarpeen</vt:lpstr>
      <vt:lpstr>Toistotyö</vt:lpstr>
      <vt:lpstr>Selkävinkit</vt:lpstr>
      <vt:lpstr>Pohdi</vt:lpstr>
      <vt:lpstr>Liikunta palauttaa työpäivästä</vt:lpstr>
      <vt:lpstr>Tehtävä</vt:lpstr>
      <vt:lpstr>PowerPoint-esitys</vt:lpstr>
    </vt:vector>
  </TitlesOfParts>
  <Company>UKK-instituutti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Saara Koskinen</cp:lastModifiedBy>
  <cp:revision>13</cp:revision>
  <dcterms:created xsi:type="dcterms:W3CDTF">2019-05-05T11:34:58Z</dcterms:created>
  <dcterms:modified xsi:type="dcterms:W3CDTF">2019-07-08T20:42:26Z</dcterms:modified>
</cp:coreProperties>
</file>