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57" r:id="rId4"/>
    <p:sldId id="27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58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E2D"/>
    <a:srgbClr val="D7A979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E6F3FA55-1D50-44A5-B3B1-50CE52441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3" y="-635291"/>
            <a:ext cx="12207234" cy="8138738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437C5672-C704-4EB2-8B5A-067C944A4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" y="219806"/>
            <a:ext cx="2211069" cy="935622"/>
          </a:xfrm>
          <a:prstGeom prst="rect">
            <a:avLst/>
          </a:prstGeom>
        </p:spPr>
      </p:pic>
      <p:sp>
        <p:nvSpPr>
          <p:cNvPr id="24" name="Otsikko 23">
            <a:extLst>
              <a:ext uri="{FF2B5EF4-FFF2-40B4-BE49-F238E27FC236}">
                <a16:creationId xmlns:a16="http://schemas.microsoft.com/office/drawing/2014/main" id="{4892FB55-B5CC-42B8-84F2-5890009E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10525"/>
            <a:ext cx="4652312" cy="270516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51B6DAD-90AD-4AD2-8AF7-48C946B8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463" y="4715691"/>
            <a:ext cx="4402183" cy="855097"/>
          </a:xfrm>
        </p:spPr>
        <p:txBody>
          <a:bodyPr anchor="t"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7481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700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0700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91C9264-817D-45BC-A632-4884ADD29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5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065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89870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1066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2" name="Suorakulmio 11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1A76BC4-F178-4175-B480-A263522088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29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830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830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724318-04C7-4591-8C9E-AD9445B95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36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186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81184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1187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12" name="Suorakulmio 11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912B6C7C-A59D-48D9-87D6-AD86A6EA02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03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13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1246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1249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E5DF548-6274-4E3E-B99E-BD61366A21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22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0091" y="609600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60091" y="2160589"/>
            <a:ext cx="8596668" cy="3880773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2A6CAD2-98A6-49ED-8B4C-CCC4E549D6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88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22" y="4382418"/>
            <a:ext cx="3111231" cy="341316"/>
          </a:xfrm>
          <a:prstGeom prst="rect">
            <a:avLst/>
          </a:prstGeom>
        </p:spPr>
      </p:pic>
      <p:sp>
        <p:nvSpPr>
          <p:cNvPr id="12" name="Tekstiruutu 11"/>
          <p:cNvSpPr txBox="1"/>
          <p:nvPr userDrawn="1"/>
        </p:nvSpPr>
        <p:spPr>
          <a:xfrm>
            <a:off x="4524653" y="3168943"/>
            <a:ext cx="718474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KIITOS!</a:t>
            </a:r>
          </a:p>
        </p:txBody>
      </p:sp>
      <p:sp>
        <p:nvSpPr>
          <p:cNvPr id="6" name="Suorakulmio 5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A5A4DEC-CCF6-4F97-9262-7DC1235E1B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22" y="2650910"/>
            <a:ext cx="3111231" cy="131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8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405" y="609600"/>
            <a:ext cx="8911244" cy="13208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7405" y="2160589"/>
            <a:ext cx="8911244" cy="388077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6" name="Suorakulmio 5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033913B-EE31-4DCD-B50A-606F40260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3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uorakulmio 5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093544B-570C-4F28-97AB-0AA77ACFC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3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693" y="518501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4693" y="2160589"/>
            <a:ext cx="4184035" cy="38807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327" y="2160589"/>
            <a:ext cx="4184034" cy="388077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491F9699-1865-45F9-BD72-CB5303CA4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4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882" y="609600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293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9293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41931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1932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Suorakulmio 11"/>
          <p:cNvSpPr/>
          <p:nvPr userDrawn="1"/>
        </p:nvSpPr>
        <p:spPr>
          <a:xfrm>
            <a:off x="11709400" y="2540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76F760F3-FD06-4008-998F-5F63BCDAF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86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693" y="619539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uorakulmio 7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550BA2D-E7A8-4F16-A867-A2B881F8C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52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66A057D-90FF-4AAB-A1EB-464D185DC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4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247" y="1498605"/>
            <a:ext cx="3854528" cy="1278466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4374" y="514925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1247" y="2777070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375696-9608-4CE4-8379-9A5324708B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8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943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20943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0943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43E954B-B82B-483C-A4B0-8EBF8F653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6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347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rRoXy6hRh0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martmoves.fi/liikkuminen/treeniohjelmat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r692psFFgw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gGkClfF7_A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EB5E82-944A-4098-AE35-9BF9E8359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Ergonomia:</a:t>
            </a:r>
            <a:br>
              <a:rPr lang="fi-FI" dirty="0"/>
            </a:br>
            <a:r>
              <a:rPr lang="fi-FI" dirty="0"/>
              <a:t>Seisomatyö</a:t>
            </a:r>
          </a:p>
        </p:txBody>
      </p:sp>
    </p:spTree>
    <p:extLst>
      <p:ext uri="{BB962C8B-B14F-4D97-AF65-F5344CB8AC3E}">
        <p14:creationId xmlns:p14="http://schemas.microsoft.com/office/powerpoint/2010/main" val="2179492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603CDF-16D3-40C5-BB6A-B3B149C32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Selkävinkit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EC6282-14FB-4DA6-AF16-73A589E3D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5340626"/>
            <a:ext cx="8911244" cy="907774"/>
          </a:xfrm>
        </p:spPr>
        <p:txBody>
          <a:bodyPr>
            <a:normAutofit/>
          </a:bodyPr>
          <a:lstStyle/>
          <a:p>
            <a:r>
              <a:rPr lang="fi-FI" dirty="0"/>
              <a:t>Monet arkiset toimet altistavat selkäkivulle.</a:t>
            </a:r>
          </a:p>
          <a:p>
            <a:r>
              <a:rPr lang="fi-FI" dirty="0"/>
              <a:t>Tutustukaa Tohtori Vahvaselän selkävinkkeihin.</a:t>
            </a:r>
          </a:p>
        </p:txBody>
      </p:sp>
      <p:pic>
        <p:nvPicPr>
          <p:cNvPr id="4" name="Online-media 3" title="Tohtori Vahvaselￃﾤn Selkￃﾤkoulu">
            <a:hlinkClick r:id="" action="ppaction://media"/>
            <a:extLst>
              <a:ext uri="{FF2B5EF4-FFF2-40B4-BE49-F238E27FC236}">
                <a16:creationId xmlns:a16="http://schemas.microsoft.com/office/drawing/2014/main" id="{52E495E9-CD4B-4AF8-93E6-837E1EB4B7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75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9E1BE8-E6F6-4ACF-AB7F-A8583453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Pohdi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9A0507-9B34-4D25-B275-915730862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8911244" cy="3880773"/>
          </a:xfrm>
        </p:spPr>
        <p:txBody>
          <a:bodyPr/>
          <a:lstStyle/>
          <a:p>
            <a:r>
              <a:rPr lang="fi-FI" dirty="0"/>
              <a:t>Mitkä asiat omassa ammatissasi aiheuttavat eniten kuormitusta?</a:t>
            </a:r>
          </a:p>
          <a:p>
            <a:r>
              <a:rPr lang="fi-FI" dirty="0"/>
              <a:t>Kuinka huomioit nämä kuormitustekijät työpäivän aikana? Entä vapaa-ajalla?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F3A70EF-36E2-4CB2-8A56-09AF662E8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41" y="3429000"/>
            <a:ext cx="7346317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86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918E72-E418-40A1-BAD6-D2D6A913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Liikunta palauttaa työpäivästä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7F9124-AC07-4EA9-BA65-EE848A833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Oma kuntosi vaikuttaa siihen kuinka kuormittavalta työ tuntuu: hyväkuntoinen rasittuu samassa työssä huonokuntoista vähemmän.</a:t>
            </a:r>
          </a:p>
          <a:p>
            <a:r>
              <a:rPr lang="fi-FI" dirty="0"/>
              <a:t>Keho tarvitsee monipuolista liikettä, työ kuormittaa vain pientä osaa lihaksistasi.</a:t>
            </a:r>
          </a:p>
          <a:p>
            <a:r>
              <a:rPr lang="fi-FI" dirty="0"/>
              <a:t>Vapaa-ajan liikunta edistää työpäivästä palautumista. Jos jalat ovat väsyneet, treenaa keski- ja ylävartaloa esim. kuntosalilla.</a:t>
            </a:r>
          </a:p>
          <a:p>
            <a:r>
              <a:rPr lang="fi-FI" dirty="0"/>
              <a:t>Katso treenivinkkejä täältä: </a:t>
            </a:r>
            <a:r>
              <a:rPr lang="fi-FI" dirty="0">
                <a:hlinkClick r:id="rId2"/>
              </a:rPr>
              <a:t>smartmoves.fi/treeniohjelmat/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6531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B0361D-77BE-4B86-B46D-39AC134A6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9B4FF0-3076-4B10-A769-980616DEE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5251021" cy="3880773"/>
          </a:xfrm>
        </p:spPr>
        <p:txBody>
          <a:bodyPr/>
          <a:lstStyle/>
          <a:p>
            <a:r>
              <a:rPr lang="fi-FI" dirty="0"/>
              <a:t>Ota kuva tai pyydä kaveriasi ottamaan puhelimellasi kuva työasennostasi ammatillesi tyypillisessä työtehtävässä.</a:t>
            </a:r>
          </a:p>
          <a:p>
            <a:r>
              <a:rPr lang="fi-FI" dirty="0"/>
              <a:t>Arvioi omaa työasentoasi:</a:t>
            </a:r>
          </a:p>
          <a:p>
            <a:pPr lvl="1"/>
            <a:r>
              <a:rPr lang="fi-FI" dirty="0"/>
              <a:t>Onko työasento kunnossa?</a:t>
            </a:r>
          </a:p>
          <a:p>
            <a:pPr lvl="1"/>
            <a:r>
              <a:rPr lang="fi-FI" dirty="0"/>
              <a:t>Miten työpisteesi ergonomiaa voisi parantaa?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334515C-0550-4206-8493-351232C15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26" t="-2899" r="16922" b="2899"/>
          <a:stretch/>
        </p:blipFill>
        <p:spPr>
          <a:xfrm>
            <a:off x="7234809" y="-188844"/>
            <a:ext cx="4483426" cy="704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43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624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03B4D954-BEF1-4886-9270-D3830FEFB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49" y="1017823"/>
            <a:ext cx="7547502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37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on työergonomia?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37405" y="2160589"/>
            <a:ext cx="4558595" cy="3880773"/>
          </a:xfrm>
        </p:spPr>
        <p:txBody>
          <a:bodyPr/>
          <a:lstStyle/>
          <a:p>
            <a:r>
              <a:rPr lang="fi-FI" dirty="0"/>
              <a:t>Ergonomian avulla työnteko on helpompaa.</a:t>
            </a:r>
          </a:p>
          <a:p>
            <a:r>
              <a:rPr lang="fi-FI" dirty="0"/>
              <a:t>Ergonomiaan liittyvät: </a:t>
            </a:r>
          </a:p>
          <a:p>
            <a:pPr lvl="1"/>
            <a:r>
              <a:rPr lang="fi-FI" dirty="0"/>
              <a:t>oikeat työskentelyasennot ja -tavat, esimerkiksi hyvän istuma-asennon hallinta </a:t>
            </a:r>
          </a:p>
          <a:p>
            <a:pPr lvl="1"/>
            <a:r>
              <a:rPr lang="fi-FI" dirty="0"/>
              <a:t>työympäristön suunnittelu, esimerkiksi työpöydän ja </a:t>
            </a:r>
            <a:br>
              <a:rPr lang="fi-FI" dirty="0"/>
            </a:br>
            <a:r>
              <a:rPr lang="fi-FI" dirty="0"/>
              <a:t>-tuolin korkeuden säätäminen ja työpisteen valaistus</a:t>
            </a:r>
          </a:p>
          <a:p>
            <a:pPr lvl="1"/>
            <a:r>
              <a:rPr lang="fi-FI" dirty="0"/>
              <a:t>työtä helpottavat ratkaisut esim. kärryt taakkojen kuljettamiseen.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DC1A9D8-A58A-4F26-BE87-302A219EE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08" r="21749"/>
          <a:stretch/>
        </p:blipFill>
        <p:spPr>
          <a:xfrm>
            <a:off x="6815580" y="0"/>
            <a:ext cx="4911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80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B30D9F-EAA3-4540-BBCB-7E43D8EB2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Ergonomiavinkit seisomatyöhön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10AE17-EA6A-4BBF-A233-303AF1ECE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4558595" cy="3880773"/>
          </a:xfrm>
        </p:spPr>
        <p:txBody>
          <a:bodyPr>
            <a:normAutofit/>
          </a:bodyPr>
          <a:lstStyle/>
          <a:p>
            <a:r>
              <a:rPr lang="fi-FI" dirty="0"/>
              <a:t>Hanki hyvät työkengät.</a:t>
            </a:r>
          </a:p>
          <a:p>
            <a:r>
              <a:rPr lang="fi-FI" dirty="0"/>
              <a:t>Pidä seisoessasi paino molemmilla jaloilla.</a:t>
            </a:r>
          </a:p>
          <a:p>
            <a:r>
              <a:rPr lang="fi-FI" dirty="0"/>
              <a:t>Oikaise ryhti.</a:t>
            </a:r>
          </a:p>
          <a:p>
            <a:r>
              <a:rPr lang="fi-FI" dirty="0"/>
              <a:t>Aktivoi syvät vatsalihakset tukemaan selkää. </a:t>
            </a:r>
          </a:p>
          <a:p>
            <a:r>
              <a:rPr lang="fi-FI" dirty="0"/>
              <a:t>Istu tauolla, jotta jalat saavat levätä. Samalla voit jumpata ja/tai venyttää ylävartaloa.</a:t>
            </a:r>
          </a:p>
          <a:p>
            <a:r>
              <a:rPr lang="fi-FI" dirty="0"/>
              <a:t>Vartalon syvät lihakset tukevat selkääsi, vahvista niitä liikkumalla vapaa-ajalla.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4BF7FA8-D086-4471-A8D1-61179A654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56" r="9007"/>
          <a:stretch/>
        </p:blipFill>
        <p:spPr>
          <a:xfrm>
            <a:off x="8163612" y="0"/>
            <a:ext cx="3563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22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486B9C-D2FA-4224-A3FC-C2712A048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Aloita oikaisemalla ryhti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A5CC171-CFF8-4346-BAEE-2BDFFE93B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072" y="0"/>
            <a:ext cx="4569195" cy="68580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EA7D5BCF-34E6-40DE-9162-C6305BDF9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459" y="1625065"/>
            <a:ext cx="5182049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57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4A80CC-6162-422C-B19F-C59D44B68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Nosta oikein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6C87B3-B7B4-4DAE-841A-497DD7A9A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3383387" cy="4372186"/>
          </a:xfrm>
        </p:spPr>
        <p:txBody>
          <a:bodyPr>
            <a:normAutofit/>
          </a:bodyPr>
          <a:lstStyle/>
          <a:p>
            <a:r>
              <a:rPr lang="fi-FI" dirty="0"/>
              <a:t>Käytä jalkoja! </a:t>
            </a:r>
          </a:p>
          <a:p>
            <a:r>
              <a:rPr lang="fi-FI" dirty="0"/>
              <a:t>Toinen jalka on hieman edempänä.</a:t>
            </a:r>
          </a:p>
          <a:p>
            <a:r>
              <a:rPr lang="fi-FI" dirty="0"/>
              <a:t>Aktivoi vatsalihakset töihin.</a:t>
            </a:r>
          </a:p>
          <a:p>
            <a:r>
              <a:rPr lang="fi-FI" dirty="0"/>
              <a:t>Ole lähellä nostettavaa taakkaa.</a:t>
            </a:r>
          </a:p>
          <a:p>
            <a:r>
              <a:rPr lang="fi-FI" dirty="0"/>
              <a:t>Älä nosta liian raskaita taakkoja yksin. </a:t>
            </a:r>
          </a:p>
          <a:p>
            <a:r>
              <a:rPr lang="fi-FI" dirty="0"/>
              <a:t>Katso </a:t>
            </a:r>
            <a:r>
              <a:rPr lang="fi-FI" sz="1900" dirty="0"/>
              <a:t>Selkäkanavan</a:t>
            </a:r>
            <a:r>
              <a:rPr lang="fi-FI" dirty="0"/>
              <a:t> videolta, kuinka jääkiekkoilijoiden voimavalmentaja opettaa nostamaan autonrenkaat.</a:t>
            </a:r>
          </a:p>
          <a:p>
            <a:endParaRPr lang="fi-FI" dirty="0"/>
          </a:p>
        </p:txBody>
      </p:sp>
      <p:pic>
        <p:nvPicPr>
          <p:cNvPr id="5" name="Online-media 4" title="Vinkkejￃﾤ nostotekniikkaan.">
            <a:hlinkClick r:id="" action="ppaction://media"/>
            <a:extLst>
              <a:ext uri="{FF2B5EF4-FFF2-40B4-BE49-F238E27FC236}">
                <a16:creationId xmlns:a16="http://schemas.microsoft.com/office/drawing/2014/main" id="{CFA61939-63DC-451E-8D87-3A3D1D1439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14122" y="216058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5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A2020E-3A0C-496B-903A-EC24D613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Käsien kannattelua vaativat työtehtävät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3703C7-50B4-46E1-B353-2E3E10B82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4558595" cy="3880773"/>
          </a:xfrm>
        </p:spPr>
        <p:txBody>
          <a:bodyPr/>
          <a:lstStyle/>
          <a:p>
            <a:r>
              <a:rPr lang="fi-FI" dirty="0"/>
              <a:t>Kädet koholla työskentely aiheuttaa usein niskakipuja.</a:t>
            </a:r>
          </a:p>
          <a:p>
            <a:r>
              <a:rPr lang="fi-FI" dirty="0"/>
              <a:t>Muista tauottaa työtäsi ja rentouta välillä hartiat.</a:t>
            </a:r>
          </a:p>
          <a:p>
            <a:r>
              <a:rPr lang="fi-FI" dirty="0"/>
              <a:t>Kun mahdollista, laske työskentelykohdetta tai käytä koroketta jalkojesi alla.</a:t>
            </a:r>
          </a:p>
          <a:p>
            <a:r>
              <a:rPr lang="fi-FI" dirty="0"/>
              <a:t>Vapaa-ajan liikunnalla virkistyt ja vähennät hartiaseudun lihasjännitystä.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927DDCA-F732-4EAD-93C4-D71D910E6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269" y="1839163"/>
            <a:ext cx="3371380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5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53E403-AB2E-4484-B9BC-76567F1E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Pieni breikki on välillä tarpeen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59C7BB-938D-49EF-AED2-54EF02DC6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5327374"/>
            <a:ext cx="8911244" cy="713988"/>
          </a:xfrm>
        </p:spPr>
        <p:txBody>
          <a:bodyPr/>
          <a:lstStyle/>
          <a:p>
            <a:r>
              <a:rPr lang="fi-FI" dirty="0"/>
              <a:t>Tutustukaa Smart </a:t>
            </a:r>
            <a:r>
              <a:rPr lang="fi-FI" dirty="0" err="1"/>
              <a:t>Moves</a:t>
            </a:r>
            <a:r>
              <a:rPr lang="fi-FI" dirty="0"/>
              <a:t>-taukoliikuntavideoihin tai kehittäkää oma liikunnallinen tauko. </a:t>
            </a:r>
          </a:p>
          <a:p>
            <a:endParaRPr lang="fi-FI" dirty="0"/>
          </a:p>
        </p:txBody>
      </p:sp>
      <p:pic>
        <p:nvPicPr>
          <p:cNvPr id="4" name="Online-media 3" title="Smart Moves - Kroppaan liikettￃﾤ nyrkkeilemￃﾤllￃﾤ">
            <a:hlinkClick r:id="" action="ppaction://media"/>
            <a:extLst>
              <a:ext uri="{FF2B5EF4-FFF2-40B4-BE49-F238E27FC236}">
                <a16:creationId xmlns:a16="http://schemas.microsoft.com/office/drawing/2014/main" id="{29D9CF59-E7AC-45EF-A261-9B1EEB4C22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18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152013-BF15-4886-B76D-736E44A5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Toistotyö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7F5997-8CB4-4562-B350-4AD5A3483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4558595" cy="3880773"/>
          </a:xfrm>
        </p:spPr>
        <p:txBody>
          <a:bodyPr/>
          <a:lstStyle/>
          <a:p>
            <a:r>
              <a:rPr lang="fi-FI" dirty="0"/>
              <a:t>Saman liikkeen jatkuva toistaminen voi aiheuttaa kipuja ja rasitusvammoja. </a:t>
            </a:r>
          </a:p>
          <a:p>
            <a:r>
              <a:rPr lang="fi-FI" dirty="0"/>
              <a:t>Mitä enemmän toistoja, sen tärkeämpi on hyvä työasento. </a:t>
            </a:r>
          </a:p>
          <a:p>
            <a:r>
              <a:rPr lang="fi-FI" dirty="0"/>
              <a:t>Vaihda puolta välillä, jos se on mahdollista.</a:t>
            </a:r>
          </a:p>
          <a:p>
            <a:r>
              <a:rPr lang="fi-FI" dirty="0"/>
              <a:t>Jos huomaat, että jokin työvaihe kuormittaa, reagoi mahdollisimman pian. Kysy neuvoa työkavereilta, esimieheltä tai työsuojelusta.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DEEEB6B-4950-43F2-A1D5-E87B5F835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90" r="5106"/>
          <a:stretch/>
        </p:blipFill>
        <p:spPr>
          <a:xfrm>
            <a:off x="6447934" y="-161192"/>
            <a:ext cx="5260157" cy="70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43870"/>
      </p:ext>
    </p:extLst>
  </p:cSld>
  <p:clrMapOvr>
    <a:masterClrMapping/>
  </p:clrMapOvr>
</p:sld>
</file>

<file path=ppt/theme/theme1.xml><?xml version="1.0" encoding="utf-8"?>
<a:theme xmlns:a="http://schemas.openxmlformats.org/drawingml/2006/main" name="smartmoves_pohja">
  <a:themeElements>
    <a:clrScheme name="Oranssi-punaine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artmoves_pp_malli" id="{B68E997B-2C50-416E-A093-E0D27A93B1DD}" vid="{9673DAD6-77DD-4EE2-BFB2-D9886051EB7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smartmoves_pp_malli</Template>
  <TotalTime>43</TotalTime>
  <Words>342</Words>
  <Application>Microsoft Office PowerPoint</Application>
  <PresentationFormat>Laajakuva</PresentationFormat>
  <Paragraphs>50</Paragraphs>
  <Slides>14</Slides>
  <Notes>0</Notes>
  <HiddenSlides>0</HiddenSlides>
  <MMClips>3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smartmoves_pohja</vt:lpstr>
      <vt:lpstr>Ergonomia: Seisomatyö</vt:lpstr>
      <vt:lpstr>PowerPoint-esitys</vt:lpstr>
      <vt:lpstr>Mitä on työergonomia?</vt:lpstr>
      <vt:lpstr>Ergonomiavinkit seisomatyöhön</vt:lpstr>
      <vt:lpstr>Aloita oikaisemalla ryhti</vt:lpstr>
      <vt:lpstr>Nosta oikein</vt:lpstr>
      <vt:lpstr>Käsien kannattelua vaativat työtehtävät</vt:lpstr>
      <vt:lpstr>Pieni breikki on välillä tarpeen</vt:lpstr>
      <vt:lpstr>Toistotyö</vt:lpstr>
      <vt:lpstr>Selkävinkit</vt:lpstr>
      <vt:lpstr>Pohdi</vt:lpstr>
      <vt:lpstr>Liikunta palauttaa työpäivästä</vt:lpstr>
      <vt:lpstr>Tehtävä</vt:lpstr>
      <vt:lpstr>PowerPoint-esitys</vt:lpstr>
    </vt:vector>
  </TitlesOfParts>
  <Company>UKK-instituutti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Omistaja</dc:creator>
  <cp:lastModifiedBy>Saara Koskinen</cp:lastModifiedBy>
  <cp:revision>12</cp:revision>
  <dcterms:created xsi:type="dcterms:W3CDTF">2019-05-05T11:34:58Z</dcterms:created>
  <dcterms:modified xsi:type="dcterms:W3CDTF">2019-07-08T20:42:49Z</dcterms:modified>
</cp:coreProperties>
</file>