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57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58" r:id="rId3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E2D"/>
    <a:srgbClr val="D7A979"/>
    <a:srgbClr val="AB7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>
            <a:extLst>
              <a:ext uri="{FF2B5EF4-FFF2-40B4-BE49-F238E27FC236}">
                <a16:creationId xmlns:a16="http://schemas.microsoft.com/office/drawing/2014/main" id="{E6F3FA55-1D50-44A5-B3B1-50CE524411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3" y="-635291"/>
            <a:ext cx="12207234" cy="8138738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437C5672-C704-4EB2-8B5A-067C944A4B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" y="219806"/>
            <a:ext cx="2211069" cy="935622"/>
          </a:xfrm>
          <a:prstGeom prst="rect">
            <a:avLst/>
          </a:prstGeom>
        </p:spPr>
      </p:pic>
      <p:sp>
        <p:nvSpPr>
          <p:cNvPr id="24" name="Otsikko 23">
            <a:extLst>
              <a:ext uri="{FF2B5EF4-FFF2-40B4-BE49-F238E27FC236}">
                <a16:creationId xmlns:a16="http://schemas.microsoft.com/office/drawing/2014/main" id="{4892FB55-B5CC-42B8-84F2-5890009E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2010525"/>
            <a:ext cx="4652312" cy="2705166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51B6DAD-90AD-4AD2-8AF7-48C946B8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27463" y="4715691"/>
            <a:ext cx="4402183" cy="855097"/>
          </a:xfrm>
        </p:spPr>
        <p:txBody>
          <a:bodyPr anchor="t"/>
          <a:lstStyle>
            <a:lvl1pPr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7481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ko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700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0700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391C9264-817D-45BC-A632-4884ADD29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94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 ja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5065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389870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1066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C1A76BC4-F178-4175-B480-A263522088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829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2830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830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76724318-04C7-4591-8C9E-AD9445B959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636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ksen nimikor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35186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81184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1187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912B6C7C-A59D-48D9-87D6-AD86A6EA028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03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si tai epäto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713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1246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1249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E5DF548-6274-4E3E-B99E-BD61366A21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2220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0091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60091" y="2160589"/>
            <a:ext cx="8596668" cy="3880773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9" name="Suorakulmio 8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2A6CAD2-98A6-49ED-8B4C-CCC4E549D6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889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4382418"/>
            <a:ext cx="3111231" cy="341316"/>
          </a:xfrm>
          <a:prstGeom prst="rect">
            <a:avLst/>
          </a:prstGeom>
        </p:spPr>
      </p:pic>
      <p:sp>
        <p:nvSpPr>
          <p:cNvPr id="12" name="Tekstiruutu 11"/>
          <p:cNvSpPr txBox="1"/>
          <p:nvPr userDrawn="1"/>
        </p:nvSpPr>
        <p:spPr>
          <a:xfrm>
            <a:off x="4524653" y="3168943"/>
            <a:ext cx="7184747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2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KIITOS!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FA5A4DEC-CCF6-4F97-9262-7DC1235E1B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22" y="2650910"/>
            <a:ext cx="3111231" cy="131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82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7405" y="609600"/>
            <a:ext cx="8911244" cy="13208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7405" y="2160589"/>
            <a:ext cx="8911244" cy="388077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  <a:endParaRPr lang="en-US" dirty="0"/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0033913B-EE31-4DCD-B50A-606F40260C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037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uorakulmio 5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093544B-570C-4F28-97AB-0AA77ACFC0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63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518501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94693" y="2160589"/>
            <a:ext cx="4184035" cy="3880772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7327" y="2160589"/>
            <a:ext cx="4184034" cy="3880773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491F9699-1865-45F9-BD72-CB5303CA4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34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0882" y="609600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9293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29293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41931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41932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2" name="Suorakulmio 11"/>
          <p:cNvSpPr/>
          <p:nvPr userDrawn="1"/>
        </p:nvSpPr>
        <p:spPr>
          <a:xfrm>
            <a:off x="11709400" y="2540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76F760F3-FD06-4008-998F-5F63BCDAF6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86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4693" y="619539"/>
            <a:ext cx="8596668" cy="1320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8" name="Suorakulmio 7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1550BA2D-E7A8-4F16-A867-A2B881F8CD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52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7" name="Suorakulmio 6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266A057D-90FF-4AAB-A1EB-464D185DC0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43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247" y="1498605"/>
            <a:ext cx="3854528" cy="1278466"/>
          </a:xfrm>
        </p:spPr>
        <p:txBody>
          <a:bodyPr anchor="b">
            <a:normAutofit/>
          </a:bodyPr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4374" y="514925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1247" y="2777070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01375696-9608-4CE4-8379-9A5324708B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682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0943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20943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20943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  <p:sp>
        <p:nvSpPr>
          <p:cNvPr id="10" name="Suorakulmio 9"/>
          <p:cNvSpPr/>
          <p:nvPr userDrawn="1"/>
        </p:nvSpPr>
        <p:spPr>
          <a:xfrm>
            <a:off x="11709400" y="0"/>
            <a:ext cx="482600" cy="6858000"/>
          </a:xfrm>
          <a:prstGeom prst="rect">
            <a:avLst/>
          </a:prstGeom>
          <a:solidFill>
            <a:srgbClr val="F14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43E954B-B82B-483C-A4B0-8EBF8F6532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2"/>
            <a:ext cx="1754777" cy="175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68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DE827F-4A14-452F-B4C8-D1ACF8833F9B}" type="datetimeFigureOut">
              <a:rPr lang="fi-FI" smtClean="0"/>
              <a:t>8.7.2019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0712986-54B0-4BE3-8AFA-6212728238D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3470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4o8Scxp65Mw?feature=oembed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ssis.fi/" TargetMode="External"/><Relationship Id="rId2" Type="http://schemas.openxmlformats.org/officeDocument/2006/relationships/hyperlink" Target="https://nuortenlinkki.fi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uenotalk.fi/" TargetMode="External"/><Relationship Id="rId5" Type="http://schemas.openxmlformats.org/officeDocument/2006/relationships/hyperlink" Target="http://www.nuortennetti.fi/" TargetMode="External"/><Relationship Id="rId4" Type="http://schemas.openxmlformats.org/officeDocument/2006/relationships/hyperlink" Target="http://www.varjomaailma.fi/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EB5E82-944A-4098-AE35-9BF9E8359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Päihteet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542D071-F3DA-40BF-9E46-92B3BCE84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490" y="146515"/>
            <a:ext cx="1792379" cy="1237595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21A5F650-661F-4591-88CE-CC3443137952}"/>
              </a:ext>
            </a:extLst>
          </p:cNvPr>
          <p:cNvSpPr txBox="1"/>
          <p:nvPr/>
        </p:nvSpPr>
        <p:spPr>
          <a:xfrm>
            <a:off x="677334" y="5340626"/>
            <a:ext cx="48900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Tuotettu yhteistyössä EHYT ry:n kanssa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794925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FF2C764-FEAB-4E27-BAE4-2672B173D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Tupakka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C72990C-B36B-49CF-A95B-7FBF290C7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29293" y="2737245"/>
            <a:ext cx="4185623" cy="3720116"/>
          </a:xfrm>
        </p:spPr>
        <p:txBody>
          <a:bodyPr>
            <a:normAutofit fontScale="92500" lnSpcReduction="10000"/>
          </a:bodyPr>
          <a:lstStyle/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Tupakka valmistetaan tupakkakasvista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Tupakan savu sisältää yli 4000 kemikaalia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Tupakan nikotiini aiheuttaa vahvaa riippuvuutta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Heikentää hapenottokykyä ja fyysistä kestävyyttä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Hampaat ja iho kärsivät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Tupakantumppi on maailman yleisin roska</a:t>
            </a:r>
          </a:p>
          <a:p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DC8F732-CFDB-43FF-A425-5EC86084B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Sähkösavuke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85E623DF-7B16-40A6-8DCE-1B97031E00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1932" y="2737245"/>
            <a:ext cx="4185617" cy="3899225"/>
          </a:xfrm>
        </p:spPr>
        <p:txBody>
          <a:bodyPr>
            <a:normAutofit fontScale="92500" lnSpcReduction="10000"/>
          </a:bodyPr>
          <a:lstStyle/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Sähkösavukkeessa tupakanpuru on korvattu nesteellä, jota höyrystetään kuumentamalla.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Nesteistä on löydetty terveydelle haitallisia aineita.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Pitkäaikaisen käytön vaikutuksista ei ole vielä riittävästi tutkimustietoa.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Nesteet voivat olla nikotiinittomia tai sisältää eri määriä nikotiinia.</a:t>
            </a:r>
          </a:p>
          <a:p>
            <a:r>
              <a:rPr lang="fi-FI" sz="1900" dirty="0">
                <a:latin typeface="Arial" panose="020B0604020202020204" pitchFamily="34" charset="0"/>
                <a:cs typeface="Arial" panose="020B0604020202020204" pitchFamily="34" charset="0"/>
              </a:rPr>
              <a:t>16-vuotiaista pojista päivittäin sähkösavuketta käyttää 1,4%, 18- vuotiaista 1,7%, tytöistä alle1%. (Nuorten terveystapatutkimus 2017)</a:t>
            </a:r>
          </a:p>
          <a:p>
            <a:endParaRPr 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B6F48C2E-E868-4D59-AA56-F6C81E592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104" y="532299"/>
            <a:ext cx="4127350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73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8BADA5-2B2F-4C3F-B861-63AB6A22C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Alkoholi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9AF8D0C-E52F-4516-98B1-0EE4C76A58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Kaikkien alkoholijuomien vaikuttava ainesosa on etyylialkoholi eli etanoli.</a:t>
            </a:r>
          </a:p>
          <a:p>
            <a:r>
              <a:rPr lang="fi-FI" dirty="0"/>
              <a:t>Alkoholi vaikuttaa monin tavoin keskushermostoon: se muun muassa heikentää huomiokykyä ja reaktiokykyä, lisää impulsiivisuutta ja vähentää estoja.</a:t>
            </a:r>
          </a:p>
          <a:p>
            <a:r>
              <a:rPr lang="fi-FI" dirty="0"/>
              <a:t>Pieninä annoksina alkoholin voidaan kokea rentouttavan ja poistavan jännitystä.</a:t>
            </a:r>
          </a:p>
          <a:p>
            <a:r>
              <a:rPr lang="fi-FI" dirty="0"/>
              <a:t>Alkoholin vaikutukset riippuvat muun muassa iästä, sukupuolesta, ruumiinpainosta ja kehonkoostumuksesta.</a:t>
            </a:r>
          </a:p>
          <a:p>
            <a:r>
              <a:rPr lang="fi-FI" dirty="0"/>
              <a:t>Alkoholi on yhteydessä moniin erilaisiin sairauksiin ja tapaturmiin.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491E01D-2E94-4B19-8750-495A098FF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109" y="186053"/>
            <a:ext cx="587705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733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171394-81B2-44DE-A36A-0DC1C1BFD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Pohtikaa yhdessä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44ED83D6-8882-43ED-A5C0-C27E2DD04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465" y="2519323"/>
            <a:ext cx="8913124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9909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6B96B9D-D968-410B-B9DF-F03D4D62D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Tosihumalaan juovien 16-18-vuotiaiden osuudet: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04DDDB-64F4-4D55-9820-A1EC1D117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353879"/>
            <a:ext cx="8911244" cy="687484"/>
          </a:xfrm>
        </p:spPr>
        <p:txBody>
          <a:bodyPr>
            <a:normAutofit fontScale="92500"/>
          </a:bodyPr>
          <a:lstStyle/>
          <a:p>
            <a:r>
              <a:rPr lang="fi-FI" dirty="0"/>
              <a:t>Kuvio 16. Tosihumalaan vähintään kuukausittain juovien 16–18-vuotiaiden osuudet (%) iän ja sukupuolen mukaan vuosina 1981–2017. Nuorten terveystapatutkimus 2017.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F78FD0F-7F37-4547-9648-27A9E661A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9" y="1871337"/>
            <a:ext cx="10394581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27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EF62CF8-0403-4BD7-A705-78C636E4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Raittiiden 16-18-vuotiaiden osuudet: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3677C4-2C82-4597-93D5-89E1F328B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406887"/>
            <a:ext cx="8911244" cy="634475"/>
          </a:xfrm>
        </p:spPr>
        <p:txBody>
          <a:bodyPr>
            <a:normAutofit lnSpcReduction="10000"/>
          </a:bodyPr>
          <a:lstStyle/>
          <a:p>
            <a:r>
              <a:rPr lang="fi-FI" dirty="0"/>
              <a:t>Kuvio 11. Raittiiden 16–18-vuotiaiden osuudet (%) iän ja sukupuolen mukaan vuosina 1977–2017. Nuorten terveystapatutkimus 2017.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CDCDA1D-44AC-4D18-9DE1-8B619072A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516" y="1862192"/>
            <a:ext cx="10418967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277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B15120-4BEC-4EA0-98EA-2E1B05EBC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Totta vai tarua vai molempia?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2807FA26-21AB-4E74-ADCC-A0E491E4C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23" y="1697586"/>
            <a:ext cx="8687553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2740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936D916B-65CF-401E-8CAB-C52643C24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769" y="1726312"/>
            <a:ext cx="9376461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854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AC6175F2-2834-47E9-97C9-DD42B96FF5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3" y="1752816"/>
            <a:ext cx="9528874" cy="420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72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6BF18095-8253-447E-AB97-34AF6D537D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563" y="1689059"/>
            <a:ext cx="9528874" cy="44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61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B8F23EF7-35E7-4FC5-8844-AE2EBEEF9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45" y="1874848"/>
            <a:ext cx="9467909" cy="464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811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Puhutaan päihteistä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37405" y="5143500"/>
            <a:ext cx="8911244" cy="897862"/>
          </a:xfrm>
        </p:spPr>
        <p:txBody>
          <a:bodyPr/>
          <a:lstStyle/>
          <a:p>
            <a:r>
              <a:rPr lang="fi-FI" dirty="0"/>
              <a:t>Päihdeilmiö-video</a:t>
            </a:r>
          </a:p>
          <a:p>
            <a:r>
              <a:rPr lang="fi-FI" dirty="0"/>
              <a:t>Mitä ajatuksia video herätti? </a:t>
            </a:r>
          </a:p>
          <a:p>
            <a:endParaRPr lang="fi-FI" dirty="0"/>
          </a:p>
        </p:txBody>
      </p:sp>
      <p:pic>
        <p:nvPicPr>
          <p:cNvPr id="4" name="Online-media 3" title="Pￃﾤihdeilmiￃﾶ">
            <a:hlinkClick r:id="" action="ppaction://media"/>
            <a:extLst>
              <a:ext uri="{FF2B5EF4-FFF2-40B4-BE49-F238E27FC236}">
                <a16:creationId xmlns:a16="http://schemas.microsoft.com/office/drawing/2014/main" id="{01B6325D-005A-4BE3-A957-C163881B696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48000" y="171450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80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52FFDF4-3C71-44DE-86EE-B20D1F9D9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Kannabis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3029D0-4A9B-4EAA-B641-475538802F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Hamppukasvista valmistettava päihde- ja lääkeaine</a:t>
            </a:r>
          </a:p>
          <a:p>
            <a:r>
              <a:rPr lang="fi-FI" dirty="0"/>
              <a:t>Sisältää kymmeniä kannabinoideja </a:t>
            </a:r>
          </a:p>
          <a:p>
            <a:pPr lvl="1"/>
            <a:r>
              <a:rPr lang="fi-FI" dirty="0" err="1"/>
              <a:t>Tetrahydrokannabinoli</a:t>
            </a:r>
            <a:r>
              <a:rPr lang="fi-FI" dirty="0"/>
              <a:t> eli THC on päihtymisen kannalta merkittävin kannabinoidi (hyötyhampun THC-pitoisuuden yläraja EU:ssa on 0,2%)</a:t>
            </a:r>
          </a:p>
          <a:p>
            <a:pPr lvl="1"/>
            <a:r>
              <a:rPr lang="fi-FI" dirty="0"/>
              <a:t>CBD (</a:t>
            </a:r>
            <a:r>
              <a:rPr lang="fi-FI" dirty="0" err="1"/>
              <a:t>Kannabidioli</a:t>
            </a:r>
            <a:r>
              <a:rPr lang="fi-FI" dirty="0"/>
              <a:t>) lääkinnällisten vaikutusten takana</a:t>
            </a:r>
          </a:p>
          <a:p>
            <a:r>
              <a:rPr lang="fi-FI" dirty="0"/>
              <a:t>Pitkäaikaisen käytön vaikutukset:</a:t>
            </a:r>
          </a:p>
          <a:p>
            <a:pPr lvl="1"/>
            <a:r>
              <a:rPr lang="fi-FI" dirty="0"/>
              <a:t>kognitiivisten kykyjen esim. muistin ja oppimisen heikkeneminen</a:t>
            </a:r>
          </a:p>
          <a:p>
            <a:pPr lvl="1"/>
            <a:r>
              <a:rPr lang="fi-FI" dirty="0"/>
              <a:t>masentuneisuuden, ahdistuneisuuden ja mielialahäiriöiden riski kasvaa</a:t>
            </a:r>
          </a:p>
          <a:p>
            <a:pPr lvl="1"/>
            <a:r>
              <a:rPr lang="fi-FI" dirty="0"/>
              <a:t>riippuvuus, etenkin psyykkinen.</a:t>
            </a:r>
          </a:p>
          <a:p>
            <a:r>
              <a:rPr lang="fi-FI" dirty="0"/>
              <a:t>Nuorten kannabiskokeilut pysyneet 2000-luvun samalla tasolla, asenteet muuttuneet myönteisemmiksi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E957A97E-DB2D-4341-B06B-E44C9E16A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8812" y="229469"/>
            <a:ext cx="6175783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875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7B3FF76-6030-48B4-BBD4-58581280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Pohtikaa millaisia vaikutuksia päihteiden</a:t>
            </a:r>
            <a:b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käytöllä voi olla: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8B391EA-7C37-41A6-B570-FD0C0362F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23" y="2333690"/>
            <a:ext cx="8687553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9352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6B7E56B-BE41-460D-BDAF-EDB894650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Yksilö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EB1EB55-BF46-4BF3-9D4C-6F31FEC35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psyykkinen ja fyysinen terveys </a:t>
            </a:r>
          </a:p>
          <a:p>
            <a:r>
              <a:rPr lang="fi-FI" dirty="0"/>
              <a:t>ihmissuhteet</a:t>
            </a:r>
          </a:p>
          <a:p>
            <a:r>
              <a:rPr lang="fi-FI" dirty="0"/>
              <a:t>työkyky </a:t>
            </a:r>
          </a:p>
          <a:p>
            <a:r>
              <a:rPr lang="fi-FI" dirty="0"/>
              <a:t>taloudellinen tilanne</a:t>
            </a:r>
          </a:p>
          <a:p>
            <a:r>
              <a:rPr lang="fi-FI" dirty="0"/>
              <a:t>onnettomuudet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85495B3-2FBA-4A63-95BC-05F26CBBFB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547"/>
            <a:ext cx="11601694" cy="236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4654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A67BDA3-A80A-4860-A88D-1507E0C83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Lähiyhteisö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83F714F-0CBD-4775-8820-CC0F8DAB90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huoli päihteitä käyttävästä läheisestä</a:t>
            </a:r>
          </a:p>
          <a:p>
            <a:r>
              <a:rPr lang="fi-FI" dirty="0"/>
              <a:t>passiivisen tupakoinnin terveyshaitat</a:t>
            </a:r>
          </a:p>
          <a:p>
            <a:r>
              <a:rPr lang="fi-FI" dirty="0"/>
              <a:t>sairauspoissaolot työpaikoilta voivat lisätä muiden työtaakkaa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188DB7E-9E27-4198-8DA9-0004D805C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99" y="4792836"/>
            <a:ext cx="11205419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7057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330536A-C826-4EA2-AE9A-B5AAB26C1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Yhteiskunta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60A9BFA-3A09-4C4B-B472-609DCCD471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Yhteiskunta saa alkoholi- ja tupakkaveroista tuottoa, mutta haittojen kustannukset ovat moninkertaiset.</a:t>
            </a:r>
          </a:p>
          <a:p>
            <a:r>
              <a:rPr lang="fi-FI" dirty="0"/>
              <a:t>Päihteistä aiheutuvien tapaturmien, pahoinpitelyjen ja sairauksien hoitaminen on kallista.</a:t>
            </a:r>
          </a:p>
          <a:p>
            <a:r>
              <a:rPr lang="fi-FI" dirty="0"/>
              <a:t>Valtaosassa Suomessa tehdyistä pahoinpitely- ja henkirikoksista tekijä on ollut humalassa.</a:t>
            </a:r>
          </a:p>
          <a:p>
            <a:r>
              <a:rPr lang="fi-FI" dirty="0"/>
              <a:t>Mitä arvelette, miksi humalassa tapellaan?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8556318D-AF10-4AD8-BE57-0BF74EC76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50" y="4927601"/>
            <a:ext cx="1153463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88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C0DA376-C4E3-4277-892A-F53FA939B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BA734CC-AC53-4725-8309-05AAAAD1B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Kaikilla päihteillä on ympäristövaikutuksia.</a:t>
            </a:r>
          </a:p>
          <a:p>
            <a:r>
              <a:rPr lang="fi-FI" dirty="0"/>
              <a:t>Alkoholijuomien valmistus kuluttaa paljon vettä ja energiaa.</a:t>
            </a:r>
          </a:p>
          <a:p>
            <a:r>
              <a:rPr lang="fi-FI" dirty="0"/>
              <a:t>Tupakan vuoksi kaadetaan sademetsiä, mikä kiihdyttää ilmastonmuutosta.</a:t>
            </a:r>
          </a:p>
          <a:p>
            <a:r>
              <a:rPr lang="fi-FI" dirty="0"/>
              <a:t>Tupakoitsijat jättävät vuosittain jälkeensä miljardeja tumppeja. Maahan heitetyistä tumpeista liukenee myrkyllisiä aineita vesistöihin.</a:t>
            </a:r>
          </a:p>
          <a:p>
            <a:r>
              <a:rPr lang="fi-FI" dirty="0"/>
              <a:t>Myös kannabiksen kotikasvatus vie energiaa, sillä keinovalaistus kuluttaa paljon sähköä.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481AB32-3902-459E-86C0-293E5092D9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083066"/>
            <a:ext cx="11619983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825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DAB907-15FB-4689-A80E-492488034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Päihteet ja ympäristö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A55AFB4-5614-4550-B6C9-95843A8BA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244" y="1940339"/>
            <a:ext cx="8937511" cy="390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61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9B7444-AD1C-4AA3-9557-9DC360889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Millaisia haittoja päihteet voivat aiheuttaa tulevassa ammatissasi?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337B326-A485-4995-B7EB-B05265A970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työturvallisuuden näkökulmasta</a:t>
            </a:r>
          </a:p>
          <a:p>
            <a:r>
              <a:rPr lang="fi-FI" dirty="0"/>
              <a:t>työkyvyn näkökulmasta</a:t>
            </a:r>
          </a:p>
          <a:p>
            <a:r>
              <a:rPr lang="fi-FI" dirty="0"/>
              <a:t>asiakkaiden ja/tai työkavereiden näkökulmasta?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48494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F898B99-1064-49A7-889A-65EC5B9E7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Tietoa ja tukea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1F4E076-A1D6-4160-9269-A84239DE7F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Päihteidenkäyttöön liittyvää tietoa ja tukea koottuna: </a:t>
            </a:r>
            <a:r>
              <a:rPr lang="fi-FI" dirty="0">
                <a:hlinkClick r:id="rId2"/>
              </a:rPr>
              <a:t>nuortenlinkki.fi</a:t>
            </a:r>
            <a:r>
              <a:rPr lang="fi-FI" dirty="0"/>
              <a:t>.</a:t>
            </a:r>
          </a:p>
          <a:p>
            <a:r>
              <a:rPr lang="fi-FI" dirty="0"/>
              <a:t>Tietoa nikotiinituotteista ja vinkkejä käytön lopettamiseen: </a:t>
            </a:r>
            <a:r>
              <a:rPr lang="fi-FI" dirty="0">
                <a:hlinkClick r:id="rId3"/>
              </a:rPr>
              <a:t>fressis.fi</a:t>
            </a:r>
            <a:r>
              <a:rPr lang="fi-FI" dirty="0"/>
              <a:t>.</a:t>
            </a:r>
          </a:p>
          <a:p>
            <a:r>
              <a:rPr lang="fi-FI" dirty="0"/>
              <a:t>Apua perheiden päihdeongelmiin: </a:t>
            </a:r>
            <a:r>
              <a:rPr lang="fi-FI" dirty="0">
                <a:hlinkClick r:id="rId4"/>
              </a:rPr>
              <a:t>varjomaailma.fi</a:t>
            </a:r>
            <a:r>
              <a:rPr lang="fi-FI" dirty="0"/>
              <a:t> ja </a:t>
            </a:r>
            <a:r>
              <a:rPr lang="fi-FI" dirty="0">
                <a:hlinkClick r:id="rId5"/>
              </a:rPr>
              <a:t>nuortennetti.fi</a:t>
            </a:r>
            <a:r>
              <a:rPr lang="fi-FI" dirty="0"/>
              <a:t>.</a:t>
            </a:r>
          </a:p>
          <a:p>
            <a:r>
              <a:rPr lang="fi-FI" dirty="0"/>
              <a:t>Osallistu keskusteluun: </a:t>
            </a:r>
            <a:r>
              <a:rPr lang="fi-FI" dirty="0">
                <a:hlinkClick r:id="rId6"/>
              </a:rPr>
              <a:t>buenotalk.fi</a:t>
            </a:r>
            <a:endParaRPr lang="fi-FI" dirty="0"/>
          </a:p>
          <a:p>
            <a:r>
              <a:rPr lang="fi-FI" dirty="0"/>
              <a:t>Jos oma tai läheisesi päihteidenkäyttö askarruttaa, voit jutella myös esimerkiksi kouluterveydenhoitajan kanssa.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31326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624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33FCF8-64DD-444D-8A51-D1802D0EA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Totta vai tarua?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8B7135EC-48E7-4D3B-B402-BBA4D0E9A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23" y="1940339"/>
            <a:ext cx="8687553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455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4A438E-9287-47EC-95E1-3E66E42CA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Totta vai tarua?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0FF4D8AF-BBF8-4BDB-8EB9-3146D083F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223" y="1940339"/>
            <a:ext cx="8687553" cy="34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53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0CBFC50-275D-4047-8779-546E81E98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Nuuska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57BA006-9E29-44FC-BDB7-7E3A5FF1C4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Nuuska sisältää jopa 20 kertaa enemmän nikotiinia kuin savuke.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Jos nuuskan vaihtaa säännöllisesti uuteen, pysyy veren nikotiinitaso korkealla koko ajan. Siksi riippuvuus voi syntyä nopeasti.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Nuuska heikentää kuntoa, hidastaa palautumista ja lisää urheiluvammojen riskiä. </a:t>
            </a: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825780A-37B4-4E09-ABA0-034149C97CB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Nikotiini heikentää lihasten verenkiertoa, jolloin lihakset eivät saa riittävästi happea ja ravintoaineita. Se myös rasittaa sydäntä nostamalla verenpainetta ja sydämen sykettä.</a:t>
            </a:r>
          </a:p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Nuuska valmistetaan samasta kasvista kuin tupakka.</a:t>
            </a:r>
          </a:p>
          <a:p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8611215-8BEA-4645-8509-6A4324441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7802" y="326448"/>
            <a:ext cx="7163421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67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8BADD3-A192-43AE-85F7-45729F891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Nuuskaa silloin tällöin tai päivittäin käyttävien 16–18-vuotiaiden osuudet: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C14E46-F690-41BA-A9B0-53B194B17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473148"/>
            <a:ext cx="8911244" cy="568214"/>
          </a:xfrm>
        </p:spPr>
        <p:txBody>
          <a:bodyPr>
            <a:normAutofit fontScale="92500" lnSpcReduction="10000"/>
          </a:bodyPr>
          <a:lstStyle/>
          <a:p>
            <a:r>
              <a:rPr lang="fi-FI" dirty="0"/>
              <a:t>Kuvio 5. Nuuskaa silloin tällöin tai päivittäin käyttävien 16–18-vuotiaiden osuudet (%) iän ja sukupuolen mukaan 1981–2017. Nuorten terveystapatutkimus 2017.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A4CD16C2-2A5F-413C-B10D-52BB816CF7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964" y="1868288"/>
            <a:ext cx="10236071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2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93F9095-2C9A-4423-9682-7710B4CDB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Pohti</a:t>
            </a:r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kaa yhdessä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6AEB14AD-86DD-4930-A63D-6720F31DC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679" y="2267611"/>
            <a:ext cx="8882642" cy="2322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15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875BE8-A2A3-4E2E-A6E1-FB31B5610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latin typeface="Arial" panose="020B0604020202020204" pitchFamily="34" charset="0"/>
                <a:cs typeface="Arial" panose="020B0604020202020204" pitchFamily="34" charset="0"/>
              </a:rPr>
              <a:t>Pohtikaa yhdessä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3D0F3CF3-81E0-46BF-8248-F035B555A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490" y="1940339"/>
            <a:ext cx="7517019" cy="4151736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B4AC8895-49AB-4A92-9799-901EC348B49E}"/>
              </a:ext>
            </a:extLst>
          </p:cNvPr>
          <p:cNvSpPr txBox="1"/>
          <p:nvPr/>
        </p:nvSpPr>
        <p:spPr>
          <a:xfrm>
            <a:off x="2809461" y="2504661"/>
            <a:ext cx="65598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600" dirty="0">
                <a:solidFill>
                  <a:schemeClr val="bg1"/>
                </a:solidFill>
              </a:rPr>
              <a:t>Onko nuorten tupakointi 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</a:rPr>
              <a:t>viime vuosina vähentynyt, 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</a:rPr>
              <a:t>lisääntynyt, pysynyt samana? </a:t>
            </a:r>
          </a:p>
          <a:p>
            <a:pPr algn="ctr"/>
            <a:r>
              <a:rPr lang="fi-FI" sz="3600" dirty="0">
                <a:solidFill>
                  <a:schemeClr val="bg1"/>
                </a:solidFill>
              </a:rPr>
              <a:t>Perustelkaa!</a:t>
            </a:r>
          </a:p>
        </p:txBody>
      </p:sp>
    </p:spTree>
    <p:extLst>
      <p:ext uri="{BB962C8B-B14F-4D97-AF65-F5344CB8AC3E}">
        <p14:creationId xmlns:p14="http://schemas.microsoft.com/office/powerpoint/2010/main" val="1886522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CD4E985-B708-4E80-9E6D-0E48FAE7D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Savukkeita käyttävien 16-18-vuotiaiden osuudet: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2F30E6B-E629-4F1F-B3A8-05E2E185D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7405" y="5393635"/>
            <a:ext cx="8911244" cy="647727"/>
          </a:xfrm>
        </p:spPr>
        <p:txBody>
          <a:bodyPr/>
          <a:lstStyle/>
          <a:p>
            <a:r>
              <a:rPr lang="fi-FI" dirty="0"/>
              <a:t>Kuvio 7. Päivittäin savukkeita polttavien osuus (%) 16–18-vuotiailla iän ja sukupuolen mukaan vuosina 1977–2017. Nuorten terveystapatutkimus 2017. </a:t>
            </a:r>
          </a:p>
          <a:p>
            <a:endParaRPr lang="fi-FI" dirty="0"/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2B86E6AE-D076-4467-9751-271145363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675" y="1862192"/>
            <a:ext cx="10272650" cy="3133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792417"/>
      </p:ext>
    </p:extLst>
  </p:cSld>
  <p:clrMapOvr>
    <a:masterClrMapping/>
  </p:clrMapOvr>
</p:sld>
</file>

<file path=ppt/theme/theme1.xml><?xml version="1.0" encoding="utf-8"?>
<a:theme xmlns:a="http://schemas.openxmlformats.org/drawingml/2006/main" name="smartmoves_pohja">
  <a:themeElements>
    <a:clrScheme name="Oranssi-punainen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Pin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n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martmoves_pp_malli" id="{B68E997B-2C50-416E-A093-E0D27A93B1DD}" vid="{9673DAD6-77DD-4EE2-BFB2-D9886051EB7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smartmoves_pp_malli</Template>
  <TotalTime>41</TotalTime>
  <Words>641</Words>
  <Application>Microsoft Office PowerPoint</Application>
  <PresentationFormat>Laajakuva</PresentationFormat>
  <Paragraphs>91</Paragraphs>
  <Slides>29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29</vt:i4>
      </vt:variant>
    </vt:vector>
  </HeadingPairs>
  <TitlesOfParts>
    <vt:vector size="33" baseType="lpstr">
      <vt:lpstr>Arial</vt:lpstr>
      <vt:lpstr>Trebuchet MS</vt:lpstr>
      <vt:lpstr>Wingdings 3</vt:lpstr>
      <vt:lpstr>smartmoves_pohja</vt:lpstr>
      <vt:lpstr>Päihteet</vt:lpstr>
      <vt:lpstr>Puhutaan päihteistä</vt:lpstr>
      <vt:lpstr>Totta vai tarua?</vt:lpstr>
      <vt:lpstr>Totta vai tarua?</vt:lpstr>
      <vt:lpstr>Nuuska</vt:lpstr>
      <vt:lpstr>Nuuskaa silloin tällöin tai päivittäin käyttävien 16–18-vuotiaiden osuudet:</vt:lpstr>
      <vt:lpstr>Pohtikaa yhdessä</vt:lpstr>
      <vt:lpstr>Pohtikaa yhdessä</vt:lpstr>
      <vt:lpstr>Savukkeita käyttävien 16-18-vuotiaiden osuudet:</vt:lpstr>
      <vt:lpstr>PowerPoint-esitys</vt:lpstr>
      <vt:lpstr>Alkoholi</vt:lpstr>
      <vt:lpstr>Pohtikaa yhdessä</vt:lpstr>
      <vt:lpstr>Tosihumalaan juovien 16-18-vuotiaiden osuudet:</vt:lpstr>
      <vt:lpstr>Raittiiden 16-18-vuotiaiden osuudet:</vt:lpstr>
      <vt:lpstr>Totta vai tarua vai molempia?</vt:lpstr>
      <vt:lpstr>PowerPoint-esitys</vt:lpstr>
      <vt:lpstr>PowerPoint-esitys</vt:lpstr>
      <vt:lpstr>PowerPoint-esitys</vt:lpstr>
      <vt:lpstr>PowerPoint-esitys</vt:lpstr>
      <vt:lpstr>Kannabis</vt:lpstr>
      <vt:lpstr>Pohtikaa millaisia vaikutuksia päihteiden käytöllä voi olla:</vt:lpstr>
      <vt:lpstr>Yksilö</vt:lpstr>
      <vt:lpstr>Lähiyhteisö</vt:lpstr>
      <vt:lpstr>Yhteiskunta</vt:lpstr>
      <vt:lpstr>Ympäristö</vt:lpstr>
      <vt:lpstr>Päihteet ja ympäristö</vt:lpstr>
      <vt:lpstr>Millaisia haittoja päihteet voivat aiheuttaa tulevassa ammatissasi? </vt:lpstr>
      <vt:lpstr>Tietoa ja tukea</vt:lpstr>
      <vt:lpstr>PowerPoint-esitys</vt:lpstr>
    </vt:vector>
  </TitlesOfParts>
  <Company>UKK-instituutti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Omistaja</dc:creator>
  <cp:lastModifiedBy>Saara Koskinen</cp:lastModifiedBy>
  <cp:revision>23</cp:revision>
  <dcterms:created xsi:type="dcterms:W3CDTF">2019-05-02T16:40:56Z</dcterms:created>
  <dcterms:modified xsi:type="dcterms:W3CDTF">2019-07-08T18:37:26Z</dcterms:modified>
</cp:coreProperties>
</file>