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58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E2D"/>
    <a:srgbClr val="D7A979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E6F3FA55-1D50-44A5-B3B1-50CE52441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3" y="-635291"/>
            <a:ext cx="12207234" cy="813873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437C5672-C704-4EB2-8B5A-067C944A4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" y="219806"/>
            <a:ext cx="2211069" cy="935622"/>
          </a:xfrm>
          <a:prstGeom prst="rect">
            <a:avLst/>
          </a:prstGeom>
        </p:spPr>
      </p:pic>
      <p:sp>
        <p:nvSpPr>
          <p:cNvPr id="24" name="Otsikko 23">
            <a:extLst>
              <a:ext uri="{FF2B5EF4-FFF2-40B4-BE49-F238E27FC236}">
                <a16:creationId xmlns:a16="http://schemas.microsoft.com/office/drawing/2014/main" id="{4892FB55-B5CC-42B8-84F2-5890009E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0525"/>
            <a:ext cx="4652312" cy="270516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1B6DAD-90AD-4AD2-8AF7-48C946B8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463" y="4715691"/>
            <a:ext cx="4402183" cy="855097"/>
          </a:xfrm>
        </p:spPr>
        <p:txBody>
          <a:bodyPr anchor="t"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748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700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0700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91C9264-817D-45BC-A632-4884ADD29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06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89870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06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1A76BC4-F178-4175-B480-A26352208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30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830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724318-04C7-4591-8C9E-AD9445B95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3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186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81184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187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12B6C7C-A59D-48D9-87D6-AD86A6EA02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13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1246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1249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E5DF548-6274-4E3E-B99E-BD61366A2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091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60091" y="2160589"/>
            <a:ext cx="8596668" cy="388077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2A6CAD2-98A6-49ED-8B4C-CCC4E549D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8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4382418"/>
            <a:ext cx="3111231" cy="341316"/>
          </a:xfrm>
          <a:prstGeom prst="rect">
            <a:avLst/>
          </a:prstGeom>
        </p:spPr>
      </p:pic>
      <p:sp>
        <p:nvSpPr>
          <p:cNvPr id="12" name="Tekstiruutu 11"/>
          <p:cNvSpPr txBox="1"/>
          <p:nvPr userDrawn="1"/>
        </p:nvSpPr>
        <p:spPr>
          <a:xfrm>
            <a:off x="4524653" y="3168943"/>
            <a:ext cx="71847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200" dirty="0">
                <a:solidFill>
                  <a:schemeClr val="tx1"/>
                </a:solidFill>
              </a:rPr>
              <a:t>KIITOS!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A5A4DEC-CCF6-4F97-9262-7DC1235E1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2650910"/>
            <a:ext cx="3111231" cy="13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05" y="609600"/>
            <a:ext cx="8911244" cy="1320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405" y="2160589"/>
            <a:ext cx="8911244" cy="3880773"/>
          </a:xfrm>
        </p:spPr>
        <p:txBody>
          <a:bodyPr/>
          <a:lstStyle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033913B-EE31-4DCD-B50A-606F40260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3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093544B-570C-4F28-97AB-0AA77ACFC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3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518501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4693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327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91F9699-1865-45F9-BD72-CB5303CA4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82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293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9293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1931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1932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2540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6F760F3-FD06-4008-998F-5F63BCDAF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8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619539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550BA2D-E7A8-4F16-A867-A2B881F8C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5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66A057D-90FF-4AAB-A1EB-464D185D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47" y="1498605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374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1247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375696-9608-4CE4-8379-9A5324708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943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0943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943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43E954B-B82B-483C-A4B0-8EBF8F653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4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tmoves.fi/painonhallinta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reate.kahoot.it/#quiz/875671cf-a312-47a1-84b1-3aaec2604db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tD_HBqXJEA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ouWaEbTnYM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nMzgEP7eM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martmoves.fi/energiansaanti/" TargetMode="External"/><Relationship Id="rId5" Type="http://schemas.openxmlformats.org/officeDocument/2006/relationships/hyperlink" Target="https://www.youtube.com/watch?v=MA4qcluWwxk" TargetMode="External"/><Relationship Id="rId4" Type="http://schemas.openxmlformats.org/officeDocument/2006/relationships/hyperlink" Target="https://www.youtube.com/watch?v=dcFS3rY-R7A&amp;t=1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kBl-heljlI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EB5E82-944A-4098-AE35-9BF9E835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Hyvä ruokavalio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Ateriarytmi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Ruokailu arjessa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Painonhallinta</a:t>
            </a:r>
          </a:p>
        </p:txBody>
      </p:sp>
    </p:spTree>
    <p:extLst>
      <p:ext uri="{BB962C8B-B14F-4D97-AF65-F5344CB8AC3E}">
        <p14:creationId xmlns:p14="http://schemas.microsoft.com/office/powerpoint/2010/main" val="2179492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4A7F8F-A854-4B53-A401-F0375185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Ruokailu arjessa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C1A311-D525-48BB-818B-21C6091F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Palaa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MealLoggeriin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tallentamaasi ruokapäiväkirjaan ja tarkista seuraavat asiat: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Syötkö tasaisin väliajoin?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Noudatatko lautasmallia?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Onko ruokavaliosi ruokakolmion mukainen?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Saatko energiaa oikeassa suhteessa?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1E581E2-2E4B-46F1-BCB7-4BA36C97A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021" y="1"/>
            <a:ext cx="5712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2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B56E4E-DA85-4DA3-AFB9-ED3AE688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05" y="609600"/>
            <a:ext cx="8911244" cy="1320800"/>
          </a:xfrm>
        </p:spPr>
        <p:txBody>
          <a:bodyPr/>
          <a:lstStyle/>
          <a:p>
            <a:r>
              <a:rPr lang="fi-FI" dirty="0"/>
              <a:t>Ruokailu työelämässä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521991-BA34-4088-B9B1-0C0E3C84D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452578" cy="3880773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Pohdi, miten ravitsemustottumuksesi vaikuttavat työkykyysi.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Millä tavalla uskot ruokailevasi työelämässä: lounasravintolassa, kebabilla, eväillä? Pohdi eri vaihtoehtojen plussat ja miinukset.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Mitä erityispiirteitä yötyö vaatii ravitsemukselta?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5F3ED3C-C5E9-487D-AE96-6A89EA2BA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7"/>
          <a:stretch/>
        </p:blipFill>
        <p:spPr>
          <a:xfrm>
            <a:off x="6447934" y="0"/>
            <a:ext cx="5267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61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A5A4D68-E8CC-4EA6-97ED-9C705BBF5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" b="16802"/>
          <a:stretch/>
        </p:blipFill>
        <p:spPr>
          <a:xfrm>
            <a:off x="0" y="1"/>
            <a:ext cx="1171492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588FE3A-6DA0-4DB8-B79D-8D0BBB67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Vinkkejä työelämän ruokailuun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29540C-84D8-4C71-9195-07AF737C6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D74A5E78-DD57-4021-BD00-6B1188CDCB75}"/>
              </a:ext>
            </a:extLst>
          </p:cNvPr>
          <p:cNvSpPr/>
          <p:nvPr/>
        </p:nvSpPr>
        <p:spPr>
          <a:xfrm>
            <a:off x="1537405" y="1533291"/>
            <a:ext cx="8911244" cy="453457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marL="5143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fi-FI" sz="600" b="1" dirty="0"/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Suunnittelemalla ruokailut, teet fiksumpia valintoja. Myös kauppalasku pienenee, kun ostat vain tuotteita, joita tarvitset. 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Työpaikkaruokalasta löydät useimmiten monipuolista ja terveellistä ruokaa.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Valmista eväät, jos tiedät ettei ruokaa ole muuten saatavilla. Näin huolehdit tasaisesta ateriarytmistä.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ateriavaihtoehtoja sellaisiin hetkiin, kun on kiire syödä. 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 välipalaksi esimerkiksi hedelmiä. 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Valitse järkevä vaihtoehto ravintoloissa, pikaruokapaikoissa ja kahviloissa.  Vaihda ranskikset salaattiin, sokeripitoiset juomat </a:t>
            </a:r>
            <a:r>
              <a:rPr lang="fi-FI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light-versioihin</a:t>
            </a: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viineri pikkupullaan tai metvursti-sämpylä kinkku-ruisleipään.   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Muista lautasmalli, söit sitten kotona, seisovassa pöydässä tai nautit eväitä!</a:t>
            </a:r>
          </a:p>
          <a:p>
            <a:pPr marL="228600" lvl="1">
              <a:spcBef>
                <a:spcPts val="1000"/>
              </a:spcBef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2BA7F05-A9F0-4AFE-BEBD-E3A811F27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07588" cy="15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DE1D51-E52F-40F0-B76F-1CDA004D7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Paino hallintaan</a:t>
            </a:r>
            <a:br>
              <a:rPr lang="fi-FI" dirty="0"/>
            </a:br>
            <a:r>
              <a:rPr lang="fi-FI" dirty="0"/>
              <a:t>= syömisen ja liikkumisen tasapaino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31B673-4E7A-443D-9BB5-6A3357AF8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857874"/>
            <a:ext cx="8911244" cy="634475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Tiedä lisää painonhallinnasta: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smartmoves.fi/painonhallinta/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fi-FI" dirty="0"/>
          </a:p>
        </p:txBody>
      </p:sp>
      <p:sp>
        <p:nvSpPr>
          <p:cNvPr id="9" name="Kuvaselitepilvi 5">
            <a:extLst>
              <a:ext uri="{FF2B5EF4-FFF2-40B4-BE49-F238E27FC236}">
                <a16:creationId xmlns:a16="http://schemas.microsoft.com/office/drawing/2014/main" id="{1E4A83C0-EA2E-4B85-B74A-27F3F769C018}"/>
              </a:ext>
            </a:extLst>
          </p:cNvPr>
          <p:cNvSpPr/>
          <p:nvPr/>
        </p:nvSpPr>
        <p:spPr>
          <a:xfrm>
            <a:off x="6664356" y="1659118"/>
            <a:ext cx="4673996" cy="3042240"/>
          </a:xfrm>
          <a:prstGeom prst="cloudCallout">
            <a:avLst>
              <a:gd name="adj1" fmla="val -65104"/>
              <a:gd name="adj2" fmla="val -3073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6581B67-F402-4A59-BE6E-EBFAC7E43F6B}"/>
              </a:ext>
            </a:extLst>
          </p:cNvPr>
          <p:cNvSpPr txBox="1"/>
          <p:nvPr/>
        </p:nvSpPr>
        <p:spPr>
          <a:xfrm>
            <a:off x="7179378" y="2209753"/>
            <a:ext cx="3643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Kunnon aterioiden skippaaminen </a:t>
            </a:r>
          </a:p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tai ruuan liika kontrolloiminen vaikeuttaa painonhallintaa: </a:t>
            </a:r>
          </a:p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se lisää taipumusta </a:t>
            </a:r>
          </a:p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naposteluun, makeanhimoon </a:t>
            </a:r>
          </a:p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ja ahmimiseen.</a:t>
            </a:r>
          </a:p>
        </p:txBody>
      </p:sp>
      <p:sp>
        <p:nvSpPr>
          <p:cNvPr id="5" name="Kuvaselitepilvi 7">
            <a:extLst>
              <a:ext uri="{FF2B5EF4-FFF2-40B4-BE49-F238E27FC236}">
                <a16:creationId xmlns:a16="http://schemas.microsoft.com/office/drawing/2014/main" id="{94563BBF-88E3-445D-AD76-3A71188C58C9}"/>
              </a:ext>
            </a:extLst>
          </p:cNvPr>
          <p:cNvSpPr/>
          <p:nvPr/>
        </p:nvSpPr>
        <p:spPr>
          <a:xfrm>
            <a:off x="3884160" y="3648892"/>
            <a:ext cx="3037707" cy="1784120"/>
          </a:xfrm>
          <a:prstGeom prst="cloudCallout">
            <a:avLst>
              <a:gd name="adj1" fmla="val -1833"/>
              <a:gd name="adj2" fmla="val -9042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8077AD6-808F-4EB4-8530-49CAE003F767}"/>
              </a:ext>
            </a:extLst>
          </p:cNvPr>
          <p:cNvSpPr txBox="1"/>
          <p:nvPr/>
        </p:nvSpPr>
        <p:spPr>
          <a:xfrm>
            <a:off x="4045060" y="4030734"/>
            <a:ext cx="2715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Sopiva paino lisää jaksamista ja hyvinvointia.  </a:t>
            </a:r>
          </a:p>
        </p:txBody>
      </p:sp>
      <p:sp>
        <p:nvSpPr>
          <p:cNvPr id="7" name="Kuvaselitepilvi 9">
            <a:extLst>
              <a:ext uri="{FF2B5EF4-FFF2-40B4-BE49-F238E27FC236}">
                <a16:creationId xmlns:a16="http://schemas.microsoft.com/office/drawing/2014/main" id="{E99F0DB2-C2AC-4ECF-8665-F1AD400EA875}"/>
              </a:ext>
            </a:extLst>
          </p:cNvPr>
          <p:cNvSpPr/>
          <p:nvPr/>
        </p:nvSpPr>
        <p:spPr>
          <a:xfrm>
            <a:off x="472105" y="2098768"/>
            <a:ext cx="3890227" cy="2828833"/>
          </a:xfrm>
          <a:prstGeom prst="cloudCallout">
            <a:avLst>
              <a:gd name="adj1" fmla="val 57671"/>
              <a:gd name="adj2" fmla="val -54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8DDB1B8-D8E2-4C4C-A81F-3FC8A0B78F9D}"/>
              </a:ext>
            </a:extLst>
          </p:cNvPr>
          <p:cNvSpPr txBox="1"/>
          <p:nvPr/>
        </p:nvSpPr>
        <p:spPr>
          <a:xfrm>
            <a:off x="1130575" y="2695817"/>
            <a:ext cx="2624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Sopivaan painoon ei ole  aukotonta mittaristoa, mutta peilin, mittanauhan ja vaa`an yhteispelillä pärjää.</a:t>
            </a:r>
          </a:p>
        </p:txBody>
      </p:sp>
    </p:spTree>
    <p:extLst>
      <p:ext uri="{BB962C8B-B14F-4D97-AF65-F5344CB8AC3E}">
        <p14:creationId xmlns:p14="http://schemas.microsoft.com/office/powerpoint/2010/main" val="5401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349519-EF8A-4E3A-9B30-F60981E2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Vinkkejä painonhallintaan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C20255-A8B0-4896-A180-D520072B0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Säännöllinen ateriarytmi on painonhallinnan perusta. Syö 3–4 tunnin välein.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Syö kasviksia. Lisää vihanneksia, marjoja ja hedelmiä jokaiselle aterialle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Lautasmalli toimii apuna aterioiden kokoamisessa.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Muista kunnon välipala. Ateriakoot kasvavat todennäköisemmin suuriksi, jos välipalat uupuvat.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Janojuomana paras vaihtoehto on vesi. Näin et tule huomaamattasi juoneeksi energiaa, josta ei tule kylläistä oloa.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Käytä alkoholia harkiten. Alkoholi sisältää runsaasti energiaa, joka käyttämättömänä kertyy vyötärölle.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Liiku. Pienikin liike on parempi kuin paikallaan oleminen. Ravinto ja liikunta yhdessä ovat paras keino painonhallintaan.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796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7A817C6-D03B-456D-BA41-64673D59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313" y="1216058"/>
            <a:ext cx="8106869" cy="564194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900DC79-9AC9-429A-8C1F-DAB7EC24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Järki käteen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2F3DC5-458D-4A8E-B9C5-347592139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5857308" cy="3880773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Älä turvaudu muotidieetteihin.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Ravintoaineiden saanti on dieeteillä usein rajoitettua eikä näin vastaa elimistön tarpeisiin.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Mitä nopeammin paino putoaa, sen varmemmin se tulee myös takaisin!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Suhtaudu elintarvikepakkausten terveysväittämiin kriittisesti.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Runsasproteiininen maustettu rahka saattaa sisältää hurjasti sokeria ja vähäsokerisena mainostettu mysli voi olla kovin rasvaista.</a:t>
            </a: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599E4E0-A94B-4FC4-A407-D198D44B8A67}"/>
              </a:ext>
            </a:extLst>
          </p:cNvPr>
          <p:cNvSpPr txBox="1"/>
          <p:nvPr/>
        </p:nvSpPr>
        <p:spPr>
          <a:xfrm>
            <a:off x="8295889" y="3500487"/>
            <a:ext cx="25709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Sopivan painon saavutat syömällä oikein, et syömättömyydellä!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3408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695BD8-91A0-4328-8C66-24DFE2B1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Testaa tietosi ravinnosta!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4A445A-444D-44DF-A481-60F0C9480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957663" cy="3880773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Kahoot! on pelillinen monivalintavisailu, johon opiskelijat osallistuvat omalla mobiililaitteella.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Testaa tietosi: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Smart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Movesin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Ravintovisa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2F2635E-B18F-4198-8D65-8E6F740C8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58" y="2160589"/>
            <a:ext cx="4034721" cy="40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28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62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3305A27-AFA2-499B-A999-114E0C00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498" y="1026968"/>
            <a:ext cx="789500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Ennakkotehtävä opiskelijoille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Lataa maksuton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MealLogger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-mobiiliapplikaatio, jolla voit luoda ateriakuviin perustuvan ruokapäiväkirjan.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Toimi näin:</a:t>
            </a: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Lataa sovellus puhelimesi sovelluskaupasta.</a:t>
            </a: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Ota jokaisesta syömästäsi ateriasta kuva sovellukseen.</a:t>
            </a: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Jatka kuvien ottamista ja seuraa näin omaa ruokailuasi 3 päivän ajan. 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Ruokapäiväkirjaan palataan myöhemmin tässä osiossa.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228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279C18-0E6F-41C9-9964-1477B4DC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Hyvä ruokavalio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7EA7F8-2E23-4FDA-A3B1-31A4F9F8F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539409"/>
            <a:ext cx="8911244" cy="501953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Katso Smart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Movesin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tietoisku ravitsemuksesta.</a:t>
            </a:r>
          </a:p>
        </p:txBody>
      </p:sp>
      <p:pic>
        <p:nvPicPr>
          <p:cNvPr id="5" name="Online-media 4" title="Smart Moves - Ravinto">
            <a:hlinkClick r:id="" action="ppaction://media"/>
            <a:extLst>
              <a:ext uri="{FF2B5EF4-FFF2-40B4-BE49-F238E27FC236}">
                <a16:creationId xmlns:a16="http://schemas.microsoft.com/office/drawing/2014/main" id="{8707914D-493E-4F0E-942B-D9CE3D2FA4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7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685439-BD6A-4D3D-8A6E-E64B5D329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Näillä eväillä pärjää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9C1C48-80B4-4CAF-8599-FA58AC91A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704" y="2160589"/>
            <a:ext cx="3106944" cy="3880773"/>
          </a:xfrm>
        </p:spPr>
        <p:txBody>
          <a:bodyPr>
            <a:normAutofit lnSpcReduction="10000"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Ruokakolmio kuvaa eri ruokaryhmien määrää ruokavaliossa.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Mitä suurempi alue kolmiossa on, sen tärkeämmästä ruoka-aineryhmästä on kyse.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Syö siis runsaasti alhaalta löytyviä kasviksia sekä täysjyvätuotteita, ja jätä huipun sattumat vain harvinaisiksi herkuiksi.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04F6F3B-6916-4A7C-8373-F36F19FFA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05" y="1814777"/>
            <a:ext cx="5486876" cy="4572396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F3A2868-90C1-43CF-A207-E7CB360A0ABC}"/>
              </a:ext>
            </a:extLst>
          </p:cNvPr>
          <p:cNvSpPr txBox="1"/>
          <p:nvPr/>
        </p:nvSpPr>
        <p:spPr>
          <a:xfrm>
            <a:off x="7341704" y="6041362"/>
            <a:ext cx="3750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Kuva: Valtion ravitsemusneuvottelukunta</a:t>
            </a:r>
          </a:p>
        </p:txBody>
      </p:sp>
    </p:spTree>
    <p:extLst>
      <p:ext uri="{BB962C8B-B14F-4D97-AF65-F5344CB8AC3E}">
        <p14:creationId xmlns:p14="http://schemas.microsoft.com/office/powerpoint/2010/main" val="228532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C2A774-2BED-4149-9AA3-82160BBA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Lautasmalli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73F0A2-A5D6-4A1A-90DE-7669D1C57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3591186" cy="3140281"/>
          </a:xfrm>
        </p:spPr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Lautasmalli toimii apuna aterioiden kokoamisessa</a:t>
            </a: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Saat sopivasti energiaa.</a:t>
            </a:r>
          </a:p>
          <a:p>
            <a:pPr lvl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Aterian sisältö pysyy järkevänä.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Katso Syö hyvää -video lautasmallin soveltamisesta.</a:t>
            </a:r>
          </a:p>
          <a:p>
            <a:endParaRPr lang="fi-FI" dirty="0"/>
          </a:p>
        </p:txBody>
      </p:sp>
      <p:pic>
        <p:nvPicPr>
          <p:cNvPr id="6" name="Online-media 5" title="Syￃﾶ hyvￃﾤￃﾤ - Lautasmalli">
            <a:hlinkClick r:id="" action="ppaction://media"/>
            <a:extLst>
              <a:ext uri="{FF2B5EF4-FFF2-40B4-BE49-F238E27FC236}">
                <a16:creationId xmlns:a16="http://schemas.microsoft.com/office/drawing/2014/main" id="{9F0F73C6-4F91-4402-8DC4-CFD73A472C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28591" y="201622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0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FF31555-4092-4676-A598-5D2F3B0F9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E3F4B2-846F-4EC2-AF48-BF227F99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Juomat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D1927-15D3-448D-8A5F-0646970CD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8911244" cy="569359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Päivän aikana tulisi nauttia nesteitä noin 1,5 litraa.</a:t>
            </a: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1BF3D57-5D32-42F9-81B8-0DC3A17FDCA3}"/>
              </a:ext>
            </a:extLst>
          </p:cNvPr>
          <p:cNvSpPr txBox="1"/>
          <p:nvPr/>
        </p:nvSpPr>
        <p:spPr>
          <a:xfrm>
            <a:off x="6586330" y="4002157"/>
            <a:ext cx="4823792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Muista, että juomillakin on väliä!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Juo janoon vettä.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Ruokajuomaksi käy myös rasvaton maito/piimä.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Vältä sokeroituja mehuja ja limsoja – puoli litraa sisältää noin 20 sokeripalaa!</a:t>
            </a:r>
          </a:p>
        </p:txBody>
      </p:sp>
    </p:spTree>
    <p:extLst>
      <p:ext uri="{BB962C8B-B14F-4D97-AF65-F5344CB8AC3E}">
        <p14:creationId xmlns:p14="http://schemas.microsoft.com/office/powerpoint/2010/main" val="4281856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6043167-54FB-4CE9-839C-072D2910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35" y="1429338"/>
            <a:ext cx="4066384" cy="399932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F499C31-419B-43F7-91A6-B7BBF632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Mistä energiaa?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E38F135-26EF-4DAE-BBE3-BD09C7FA5C95}"/>
              </a:ext>
            </a:extLst>
          </p:cNvPr>
          <p:cNvSpPr txBox="1"/>
          <p:nvPr/>
        </p:nvSpPr>
        <p:spPr>
          <a:xfrm>
            <a:off x="5433392" y="1429338"/>
            <a:ext cx="6042992" cy="495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Hiilihydraatit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tärkein energianlähde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osuus noin puolet päivän energiansaannista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Panosta laatuun!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Katso 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Syö hyvää -video sokeripommeista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Proteiinit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kasvuun ja kehitykseen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osuus 10–20 % päivän energiansaannista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Syö eri proteiininlähteitä monipuolisesti!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Katso 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Syö hyvää -video proteiineista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Rasvat</a:t>
            </a:r>
          </a:p>
          <a:p>
            <a:pPr marL="3429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elintärkeitä rasvahappoja sekä rasvaliukoisia vitamiineja moniin elimistön toimintoihin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osuus 25–40 % päivän energiansaannista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Älä välttele! Suosi kuitenkin kasvirasvoja.</a:t>
            </a:r>
          </a:p>
          <a:p>
            <a:pPr marL="342900" lvl="1" indent="-342900" defTabSz="457200">
              <a:lnSpc>
                <a:spcPts val="1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Katso Syö hyvää -video rasvoista</a:t>
            </a:r>
            <a:r>
              <a:rPr lang="fi-FI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5D901BC-A87D-4D31-B47C-7FCD059F7D0B}"/>
              </a:ext>
            </a:extLst>
          </p:cNvPr>
          <p:cNvSpPr txBox="1"/>
          <p:nvPr/>
        </p:nvSpPr>
        <p:spPr>
          <a:xfrm>
            <a:off x="564236" y="5315130"/>
            <a:ext cx="449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Tiedä lisää: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smartmoves.fi/energiansaanti/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2642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841D02-282C-47C4-91AC-73890BCA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Ateriarytmi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EC523C-E2CD-4B2E-90D3-A6741B84D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8103" y="5582682"/>
            <a:ext cx="6096000" cy="831370"/>
          </a:xfrm>
        </p:spPr>
        <p:txBody>
          <a:bodyPr>
            <a:norm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Katso Syö hyvää -hankkeen tietoisku ateriarytmistä.</a:t>
            </a:r>
          </a:p>
          <a:p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EABA1AA-6E78-45DB-B65D-1D84CB32A5AE}"/>
              </a:ext>
            </a:extLst>
          </p:cNvPr>
          <p:cNvSpPr txBox="1"/>
          <p:nvPr/>
        </p:nvSpPr>
        <p:spPr>
          <a:xfrm>
            <a:off x="1537406" y="1930400"/>
            <a:ext cx="3299638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Ateriarytmi on hyvä pitää säännöllisenä päivästä toiseen, jotta</a:t>
            </a:r>
          </a:p>
          <a:p>
            <a:pPr marL="8001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verensokeri pysyy tasaisena</a:t>
            </a:r>
          </a:p>
          <a:p>
            <a:pPr marL="8001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kiljuva nälkä ei pääse yllättämään</a:t>
            </a:r>
          </a:p>
          <a:p>
            <a:pPr marL="800100" lvl="1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napostelu pysyy kurissa.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Syö 3–4 tunnin välein.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i-FI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Syö 5–6 ateriaa päivässä!</a:t>
            </a:r>
          </a:p>
        </p:txBody>
      </p:sp>
      <p:pic>
        <p:nvPicPr>
          <p:cNvPr id="6" name="Online-media 5" title="Syￃﾶ hyvￃﾤￃﾤ - Ateriarytmi">
            <a:hlinkClick r:id="" action="ppaction://media"/>
            <a:extLst>
              <a:ext uri="{FF2B5EF4-FFF2-40B4-BE49-F238E27FC236}">
                <a16:creationId xmlns:a16="http://schemas.microsoft.com/office/drawing/2014/main" id="{1119EDB0-8BBF-4347-9EF5-AB04948EB7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08104" y="203255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98282"/>
      </p:ext>
    </p:extLst>
  </p:cSld>
  <p:clrMapOvr>
    <a:masterClrMapping/>
  </p:clrMapOvr>
</p:sld>
</file>

<file path=ppt/theme/theme1.xml><?xml version="1.0" encoding="utf-8"?>
<a:theme xmlns:a="http://schemas.openxmlformats.org/drawingml/2006/main" name="smartmoves_pohja">
  <a:themeElements>
    <a:clrScheme name="Punainen-oranssi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moves_pp_malli" id="{B68E997B-2C50-416E-A093-E0D27A93B1DD}" vid="{9673DAD6-77DD-4EE2-BFB2-D9886051EB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smartmoves_pp_malli</Template>
  <TotalTime>96</TotalTime>
  <Words>675</Words>
  <Application>Microsoft Office PowerPoint</Application>
  <PresentationFormat>Laajakuva</PresentationFormat>
  <Paragraphs>104</Paragraphs>
  <Slides>17</Slides>
  <Notes>0</Notes>
  <HiddenSlides>0</HiddenSlides>
  <MMClips>3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smartmoves_pohja</vt:lpstr>
      <vt:lpstr>Hyvä ruokavalio Ateriarytmi Ruokailu arjessa Painonhallinta</vt:lpstr>
      <vt:lpstr>PowerPoint-esitys</vt:lpstr>
      <vt:lpstr>Ennakkotehtävä opiskelijoille</vt:lpstr>
      <vt:lpstr>Hyvä ruokavalio</vt:lpstr>
      <vt:lpstr>Näillä eväillä pärjää</vt:lpstr>
      <vt:lpstr>Lautasmalli</vt:lpstr>
      <vt:lpstr>Juomat</vt:lpstr>
      <vt:lpstr>Mistä energiaa?</vt:lpstr>
      <vt:lpstr>Ateriarytmi</vt:lpstr>
      <vt:lpstr>Ruokailu arjessa</vt:lpstr>
      <vt:lpstr>Ruokailu työelämässä</vt:lpstr>
      <vt:lpstr>Vinkkejä työelämän ruokailuun</vt:lpstr>
      <vt:lpstr>Paino hallintaan = syömisen ja liikkumisen tasapaino</vt:lpstr>
      <vt:lpstr>Vinkkejä painonhallintaan</vt:lpstr>
      <vt:lpstr>Järki käteen</vt:lpstr>
      <vt:lpstr>Testaa tietosi ravinnosta!</vt:lpstr>
      <vt:lpstr>PowerPoint-esitys</vt:lpstr>
    </vt:vector>
  </TitlesOfParts>
  <Company>UKK-instituutti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Saara Koskinen</cp:lastModifiedBy>
  <cp:revision>31</cp:revision>
  <dcterms:created xsi:type="dcterms:W3CDTF">2019-04-22T19:26:00Z</dcterms:created>
  <dcterms:modified xsi:type="dcterms:W3CDTF">2019-07-08T16:27:51Z</dcterms:modified>
</cp:coreProperties>
</file>