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57" r:id="rId3"/>
    <p:sldId id="261" r:id="rId4"/>
    <p:sldId id="262" r:id="rId5"/>
    <p:sldId id="263" r:id="rId6"/>
    <p:sldId id="264" r:id="rId7"/>
    <p:sldId id="265" r:id="rId8"/>
    <p:sldId id="267" r:id="rId9"/>
    <p:sldId id="268" r:id="rId10"/>
    <p:sldId id="269" r:id="rId11"/>
    <p:sldId id="275" r:id="rId12"/>
    <p:sldId id="270" r:id="rId13"/>
    <p:sldId id="276" r:id="rId14"/>
    <p:sldId id="258" r:id="rId1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E2D"/>
    <a:srgbClr val="D7A979"/>
    <a:srgbClr val="AB7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 13">
            <a:extLst>
              <a:ext uri="{FF2B5EF4-FFF2-40B4-BE49-F238E27FC236}">
                <a16:creationId xmlns:a16="http://schemas.microsoft.com/office/drawing/2014/main" id="{E6F3FA55-1D50-44A5-B3B1-50CE524411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3" y="-635291"/>
            <a:ext cx="12207234" cy="8138738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437C5672-C704-4EB2-8B5A-067C944A4B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2" y="219806"/>
            <a:ext cx="2211069" cy="935622"/>
          </a:xfrm>
          <a:prstGeom prst="rect">
            <a:avLst/>
          </a:prstGeom>
        </p:spPr>
      </p:pic>
      <p:sp>
        <p:nvSpPr>
          <p:cNvPr id="24" name="Otsikko 23">
            <a:extLst>
              <a:ext uri="{FF2B5EF4-FFF2-40B4-BE49-F238E27FC236}">
                <a16:creationId xmlns:a16="http://schemas.microsoft.com/office/drawing/2014/main" id="{4892FB55-B5CC-42B8-84F2-5890009E3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010525"/>
            <a:ext cx="4652312" cy="2705166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51B6DAD-90AD-4AD2-8AF7-48C946B89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7463" y="4715691"/>
            <a:ext cx="4402183" cy="855097"/>
          </a:xfrm>
        </p:spPr>
        <p:txBody>
          <a:bodyPr anchor="t"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57481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0700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0700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9" name="Suorakulmio 8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391C9264-817D-45BC-A632-4884ADD295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59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5065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389870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1066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  <p:sp>
        <p:nvSpPr>
          <p:cNvPr id="12" name="Suorakulmio 11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C1A76BC4-F178-4175-B480-A263522088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293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2830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830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9" name="Suorakulmio 8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6724318-04C7-4591-8C9E-AD9445B959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36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5186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81184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1187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  <p:sp>
        <p:nvSpPr>
          <p:cNvPr id="12" name="Suorakulmio 11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912B6C7C-A59D-48D9-87D6-AD86A6EA02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03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713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1246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1249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Suorakulmio 9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8E5DF548-6274-4E3E-B99E-BD61366A21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22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0091" y="609600"/>
            <a:ext cx="8596668" cy="1320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60091" y="2160589"/>
            <a:ext cx="8596668" cy="3880773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9" name="Suorakulmio 8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2A6CAD2-98A6-49ED-8B4C-CCC4E549D6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889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22" y="4382418"/>
            <a:ext cx="3111231" cy="341316"/>
          </a:xfrm>
          <a:prstGeom prst="rect">
            <a:avLst/>
          </a:prstGeom>
        </p:spPr>
      </p:pic>
      <p:sp>
        <p:nvSpPr>
          <p:cNvPr id="12" name="Tekstiruutu 11"/>
          <p:cNvSpPr txBox="1"/>
          <p:nvPr userDrawn="1"/>
        </p:nvSpPr>
        <p:spPr>
          <a:xfrm>
            <a:off x="4524653" y="3168943"/>
            <a:ext cx="718474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200" dirty="0">
                <a:solidFill>
                  <a:schemeClr val="tx1"/>
                </a:solidFill>
              </a:rPr>
              <a:t>KIITOS!</a:t>
            </a:r>
          </a:p>
        </p:txBody>
      </p:sp>
      <p:sp>
        <p:nvSpPr>
          <p:cNvPr id="6" name="Suorakulmio 5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FA5A4DEC-CCF6-4F97-9262-7DC1235E1B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22" y="2650910"/>
            <a:ext cx="3111231" cy="131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82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7405" y="609600"/>
            <a:ext cx="8911244" cy="13208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7405" y="2160589"/>
            <a:ext cx="8911244" cy="3880773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6" name="Suorakulmio 5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0033913B-EE31-4DCD-B50A-606F40260C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37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uorakulmio 5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0093544B-570C-4F28-97AB-0AA77ACFC0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38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693" y="518501"/>
            <a:ext cx="8596668" cy="1320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94693" y="2160589"/>
            <a:ext cx="4184035" cy="388077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7327" y="2160589"/>
            <a:ext cx="4184034" cy="388077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Suorakulmio 9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491F9699-1865-45F9-BD72-CB5303CA42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45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0882" y="609600"/>
            <a:ext cx="8596668" cy="1320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9293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29293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41931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41932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Suorakulmio 11"/>
          <p:cNvSpPr/>
          <p:nvPr userDrawn="1"/>
        </p:nvSpPr>
        <p:spPr>
          <a:xfrm>
            <a:off x="11709400" y="2540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76F760F3-FD06-4008-998F-5F63BCDAF6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86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693" y="619539"/>
            <a:ext cx="8596668" cy="1320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8" name="Suorakulmio 7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1550BA2D-E7A8-4F16-A867-A2B881F8CD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52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266A057D-90FF-4AAB-A1EB-464D185DC0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43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1247" y="1498605"/>
            <a:ext cx="3854528" cy="1278466"/>
          </a:xfrm>
        </p:spPr>
        <p:txBody>
          <a:bodyPr anchor="b"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4374" y="514925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1247" y="2777070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Suorakulmio 9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1375696-9608-4CE4-8379-9A5324708B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82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0943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20943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0943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Suorakulmio 9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843E954B-B82B-483C-A4B0-8EBF8F653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68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23470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create.kahoot.it/#quiz/249c0538-d9c5-4b3d-bef0-ea043a8e32f0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AU6_hWNxvc?feature=oembed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padlet.com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2EB5E82-944A-4098-AE35-9BF9E8359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Uni ja lepo</a:t>
            </a:r>
            <a:br>
              <a:rPr lang="fi-FI" dirty="0"/>
            </a:br>
            <a:r>
              <a:rPr lang="fi-FI" dirty="0"/>
              <a:t>Unenpuute</a:t>
            </a:r>
            <a:br>
              <a:rPr lang="fi-FI" dirty="0"/>
            </a:br>
            <a:r>
              <a:rPr lang="fi-FI" dirty="0"/>
              <a:t>Uni ja työelämä</a:t>
            </a:r>
          </a:p>
        </p:txBody>
      </p:sp>
    </p:spTree>
    <p:extLst>
      <p:ext uri="{BB962C8B-B14F-4D97-AF65-F5344CB8AC3E}">
        <p14:creationId xmlns:p14="http://schemas.microsoft.com/office/powerpoint/2010/main" val="2179492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DEB2F6B-8069-45A9-9391-4CEF12DEA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Uni ja työelämä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A115665-844C-48AB-BEFB-8AEA56C5F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405" y="2160589"/>
            <a:ext cx="4558595" cy="3880773"/>
          </a:xfrm>
        </p:spPr>
        <p:txBody>
          <a:bodyPr/>
          <a:lstStyle/>
          <a:p>
            <a:r>
              <a:rPr lang="fi-FI" dirty="0"/>
              <a:t>Jokainen ammatti vaatii keskittymiskykyä ja tarkkaavaisuutta.</a:t>
            </a:r>
          </a:p>
          <a:p>
            <a:r>
              <a:rPr lang="fi-FI" dirty="0"/>
              <a:t>Virkeä ja levännyt ihminen on myös tehokas työntekijä.</a:t>
            </a:r>
          </a:p>
          <a:p>
            <a:r>
              <a:rPr lang="fi-FI" dirty="0"/>
              <a:t>Unenpuute sen sijaan heikentää työturvallisuutta ja lisää sairauspoissaoloja.</a:t>
            </a:r>
          </a:p>
          <a:p>
            <a:r>
              <a:rPr lang="fi-FI" dirty="0"/>
              <a:t>Millaisia ongelmia unettomuus voi aiheuttaa sinun ammatissasi?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E6945BE6-BE6D-404A-91E5-391F912C6A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00" r="-20788"/>
          <a:stretch/>
        </p:blipFill>
        <p:spPr>
          <a:xfrm>
            <a:off x="6429080" y="0"/>
            <a:ext cx="6778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40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1D3DD3A-6F19-4B12-B97D-81B9AA953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Riittävä uni takaa lisää työkykyä!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1182A36-0F50-499C-AEE2-64D088134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Nukkuessasi riittävästi</a:t>
            </a:r>
          </a:p>
          <a:p>
            <a:r>
              <a:rPr lang="fi-FI" dirty="0"/>
              <a:t>lisäät päättelykykyäsi ja tarkkaavaisuuttasi</a:t>
            </a:r>
          </a:p>
          <a:p>
            <a:r>
              <a:rPr lang="fi-FI" dirty="0"/>
              <a:t>keskityt, muistat ja opit paremmin</a:t>
            </a:r>
          </a:p>
          <a:p>
            <a:r>
              <a:rPr lang="fi-FI" dirty="0"/>
              <a:t>vähennät tapaturmariskiä</a:t>
            </a:r>
          </a:p>
          <a:p>
            <a:r>
              <a:rPr lang="fi-FI" dirty="0"/>
              <a:t>olet paremmalla tuulella</a:t>
            </a:r>
          </a:p>
          <a:p>
            <a:r>
              <a:rPr lang="fi-FI" dirty="0"/>
              <a:t>kasvatat vastustuskykyäsi</a:t>
            </a:r>
          </a:p>
          <a:p>
            <a:r>
              <a:rPr lang="fi-FI" dirty="0"/>
              <a:t>reagoit nopeammin</a:t>
            </a:r>
          </a:p>
          <a:p>
            <a:r>
              <a:rPr lang="fi-FI" dirty="0"/>
              <a:t>ennaltaehkäiset painonnousua.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96236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F8E122A-CA30-4308-95FB-6C8CA6FBA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Miten sinä nukut?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CAA6351-3C5D-4A25-A095-83B059502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405" y="2160589"/>
            <a:ext cx="4558595" cy="3880773"/>
          </a:xfrm>
        </p:spPr>
        <p:txBody>
          <a:bodyPr/>
          <a:lstStyle/>
          <a:p>
            <a:pPr marL="0" indent="0">
              <a:buNone/>
            </a:pPr>
            <a:r>
              <a:rPr lang="fi-FI" dirty="0"/>
              <a:t>Palaa nyt unisovellukseen, jota käytit. Tarkastele unikäyriä ja pohdi ainakin seuraavia seikkoja:</a:t>
            </a:r>
          </a:p>
          <a:p>
            <a:r>
              <a:rPr lang="fi-FI" dirty="0"/>
              <a:t>Nukutko riittävästi?</a:t>
            </a:r>
          </a:p>
          <a:p>
            <a:r>
              <a:rPr lang="fi-FI" dirty="0"/>
              <a:t>Heräätkö virkeänä, iskeekö päivän aikana väsymys?</a:t>
            </a:r>
          </a:p>
          <a:p>
            <a:r>
              <a:rPr lang="fi-FI" dirty="0"/>
              <a:t>Mitä oireita väsymys sinulle aiheuttaa?</a:t>
            </a:r>
          </a:p>
          <a:p>
            <a:r>
              <a:rPr lang="fi-FI" dirty="0"/>
              <a:t>Jos unesi määrä ja laatu eivät ole riittäviä, mieti, mitä voisit asialle tehdä? Kirjaa ainakin kolme konkreettista tekoa.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88F9459-FB0D-4DF2-9191-0DFB0C5274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00" t="1" r="5207" b="1"/>
          <a:stretch/>
        </p:blipFill>
        <p:spPr>
          <a:xfrm>
            <a:off x="6457362" y="0"/>
            <a:ext cx="52507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657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F695BD8-91A0-4328-8C66-24DFE2B17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Testaa tietosi unesta ja levosta!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F4A445A-444D-44DF-A481-60F0C9480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405" y="2160589"/>
            <a:ext cx="4957663" cy="3880773"/>
          </a:xfrm>
        </p:spPr>
        <p:txBody>
          <a:bodyPr/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Kahoot! on pelillinen monivalintavisailu, johon opiskelijat osallistuvat omalla mobiililaitteella.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Testaa tietosi: </a:t>
            </a:r>
            <a:r>
              <a:rPr lang="fi-FI" dirty="0">
                <a:hlinkClick r:id="rId2"/>
              </a:rPr>
              <a:t>Smart </a:t>
            </a:r>
            <a:r>
              <a:rPr lang="fi-FI" dirty="0" err="1">
                <a:hlinkClick r:id="rId2"/>
              </a:rPr>
              <a:t>Movesin</a:t>
            </a:r>
            <a:r>
              <a:rPr lang="fi-FI" dirty="0">
                <a:hlinkClick r:id="rId2"/>
              </a:rPr>
              <a:t> Univisa</a:t>
            </a:r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E2F2635E-B18F-4198-8D65-8E6F740C8A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358" y="2160589"/>
            <a:ext cx="4034721" cy="403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28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624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7B9693D5-8FDB-4C92-BA16-2984E29A8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297" y="831879"/>
            <a:ext cx="7541406" cy="519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80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C48DD20-EF0F-49FE-AB4A-BD320B55A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Ennakkotehtävä opiskelijoille: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C8D121D-5BDB-41A9-BE8D-9F4816C2B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sz="1900" dirty="0"/>
              <a:t>Lataa puhelimeesi maksuton </a:t>
            </a:r>
            <a:r>
              <a:rPr lang="fi-FI" sz="1900" dirty="0" err="1"/>
              <a:t>Sleep</a:t>
            </a:r>
            <a:r>
              <a:rPr lang="fi-FI" sz="1900" dirty="0"/>
              <a:t> as Android -, </a:t>
            </a:r>
            <a:r>
              <a:rPr lang="fi-FI" sz="1900" dirty="0" err="1"/>
              <a:t>Sleep</a:t>
            </a:r>
            <a:r>
              <a:rPr lang="fi-FI" sz="1900" dirty="0"/>
              <a:t> </a:t>
            </a:r>
            <a:r>
              <a:rPr lang="fi-FI" sz="1900" dirty="0" err="1"/>
              <a:t>Tracker</a:t>
            </a:r>
            <a:r>
              <a:rPr lang="fi-FI" sz="1900" dirty="0"/>
              <a:t> - tai muu vastaava unisovellus, jonka avulla voit tarkkailla unesi määrää ja laatua.  </a:t>
            </a:r>
          </a:p>
          <a:p>
            <a:pPr marL="0" indent="0">
              <a:buNone/>
            </a:pPr>
            <a:endParaRPr lang="fi-FI" sz="1900" dirty="0"/>
          </a:p>
          <a:p>
            <a:pPr marL="0" indent="0">
              <a:buNone/>
            </a:pPr>
            <a:r>
              <a:rPr lang="fi-FI" sz="1900" dirty="0"/>
              <a:t>Toimi näin:</a:t>
            </a:r>
          </a:p>
          <a:p>
            <a:r>
              <a:rPr lang="fi-FI" sz="1900" dirty="0"/>
              <a:t>Laita sovellus päälle illalla käydessäsi nukkumaan. Pidä puhelin lähelläsi. Näin sovellus voi nauhoittaa yölliset liikkeesi ja mahdolliset puheesi.</a:t>
            </a:r>
          </a:p>
          <a:p>
            <a:r>
              <a:rPr lang="fi-FI" sz="1900" dirty="0"/>
              <a:t>Aamulla herättyäsi voit sulkea sovelluksen. Näet samalla raportin unesi määrästä ja laadusta.</a:t>
            </a:r>
          </a:p>
          <a:p>
            <a:r>
              <a:rPr lang="fi-FI" sz="1900" dirty="0"/>
              <a:t>Tarkkaile untasi sovelluksen avulla 3 yön ajan.</a:t>
            </a:r>
          </a:p>
          <a:p>
            <a:r>
              <a:rPr lang="fi-FI" sz="1900" dirty="0" err="1"/>
              <a:t>You</a:t>
            </a:r>
            <a:r>
              <a:rPr lang="fi-FI" sz="1900" dirty="0"/>
              <a:t> </a:t>
            </a:r>
            <a:r>
              <a:rPr lang="fi-FI" sz="1900" dirty="0" err="1"/>
              <a:t>Tubesta</a:t>
            </a:r>
            <a:r>
              <a:rPr lang="fi-FI" sz="1900" dirty="0"/>
              <a:t> löydät ohjevideoita sovellusten käytöstä. </a:t>
            </a:r>
          </a:p>
          <a:p>
            <a:r>
              <a:rPr lang="fi-FI" sz="1900" dirty="0"/>
              <a:t>Unisovelluksiin palataan tämän osion lopussa.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80273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E5CE151-A637-4EAC-80B6-33CCB014A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Uni ja lepo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81B4296-A54E-4748-AD5B-42BE22DDA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405" y="5420138"/>
            <a:ext cx="8911244" cy="621223"/>
          </a:xfrm>
        </p:spPr>
        <p:txBody>
          <a:bodyPr/>
          <a:lstStyle/>
          <a:p>
            <a:r>
              <a:rPr lang="fi-FI" dirty="0"/>
              <a:t>Katso Smart </a:t>
            </a:r>
            <a:r>
              <a:rPr lang="fi-FI" dirty="0" err="1"/>
              <a:t>Movesin</a:t>
            </a:r>
            <a:r>
              <a:rPr lang="fi-FI" dirty="0"/>
              <a:t> tietoisku unesta.</a:t>
            </a:r>
          </a:p>
        </p:txBody>
      </p:sp>
      <p:pic>
        <p:nvPicPr>
          <p:cNvPr id="4" name="Online-media 3" title="Smart Moves - Uni">
            <a:hlinkClick r:id="" action="ppaction://media"/>
            <a:extLst>
              <a:ext uri="{FF2B5EF4-FFF2-40B4-BE49-F238E27FC236}">
                <a16:creationId xmlns:a16="http://schemas.microsoft.com/office/drawing/2014/main" id="{FD049303-E319-4BD8-BFD3-65046DC2C10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48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67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E22B357-CD60-4356-B48D-2DF37AAC4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Unen ja levon hyödyt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4AAAE4C-F893-4EEF-A23B-451FF48C6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Opiskelija: Kirjaa unen ja levon hyötyjä </a:t>
            </a:r>
            <a:r>
              <a:rPr lang="fi-FI" dirty="0" err="1"/>
              <a:t>Padlet</a:t>
            </a:r>
            <a:r>
              <a:rPr lang="fi-FI" dirty="0"/>
              <a:t>-seinälle omalla mobiililaitteellasi.</a:t>
            </a:r>
          </a:p>
          <a:p>
            <a:r>
              <a:rPr lang="fi-FI" dirty="0"/>
              <a:t>Täydentäkää yhdessä listaa. </a:t>
            </a:r>
          </a:p>
          <a:p>
            <a:r>
              <a:rPr lang="fi-FI" dirty="0"/>
              <a:t>Lopuksi jokainen voi ottaa itselleen kuvan seinästä muistiinpanoksi tai tallentaa </a:t>
            </a:r>
            <a:r>
              <a:rPr lang="fi-FI" dirty="0" err="1"/>
              <a:t>Padlet</a:t>
            </a:r>
            <a:r>
              <a:rPr lang="fi-FI" dirty="0"/>
              <a:t>-osoitteen omiin muistiinpanoihin.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Opettaja rakentaa sähköisen muistitaulun riittävän unen hyödyistä </a:t>
            </a:r>
            <a:r>
              <a:rPr lang="fi-FI" dirty="0" err="1"/>
              <a:t>Padletilla</a:t>
            </a:r>
            <a:r>
              <a:rPr lang="fi-FI" dirty="0"/>
              <a:t> tai muulla vastaavalla ohjelmalla.</a:t>
            </a:r>
          </a:p>
          <a:p>
            <a:pPr lvl="1"/>
            <a:r>
              <a:rPr lang="fi-FI" dirty="0"/>
              <a:t>Siirry </a:t>
            </a:r>
            <a:r>
              <a:rPr lang="fi-FI" dirty="0" err="1">
                <a:hlinkClick r:id="rId2"/>
              </a:rPr>
              <a:t>Padlet</a:t>
            </a:r>
            <a:r>
              <a:rPr lang="fi-FI" dirty="0">
                <a:hlinkClick r:id="rId2"/>
              </a:rPr>
              <a:t>-ohjelmaan</a:t>
            </a:r>
            <a:endParaRPr lang="fi-FI" dirty="0"/>
          </a:p>
          <a:p>
            <a:endParaRPr lang="fi-FI" dirty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85057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CF19CA0-9FE4-41A8-A386-26D3AB0F8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Unen vaiheet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1D722650-4B5F-4135-8B47-1F7F71D2B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774" y="401776"/>
            <a:ext cx="8541236" cy="6456224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B24F16E1-F197-4494-91D5-12F85EA45FDF}"/>
              </a:ext>
            </a:extLst>
          </p:cNvPr>
          <p:cNvSpPr txBox="1"/>
          <p:nvPr/>
        </p:nvSpPr>
        <p:spPr>
          <a:xfrm>
            <a:off x="715617" y="3724346"/>
            <a:ext cx="29552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Uni muodostuu neljävaiheisista sykleistä, jotka toistuvat useamman kerran yön aikana. </a:t>
            </a:r>
          </a:p>
          <a:p>
            <a:endParaRPr 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Sinun tulee nukkua riittävästi, jotta jokainen unen vaihe toistuu tarpeeksi useasti.</a:t>
            </a:r>
          </a:p>
        </p:txBody>
      </p:sp>
    </p:spTree>
    <p:extLst>
      <p:ext uri="{BB962C8B-B14F-4D97-AF65-F5344CB8AC3E}">
        <p14:creationId xmlns:p14="http://schemas.microsoft.com/office/powerpoint/2010/main" val="3514604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65D378B4-7B4A-4C4D-B7DB-B46502FF3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716513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0945CF2-1ACB-4103-97B7-19D3749C5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Unen tarve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52216C-9D9E-4445-A4AA-AA2889C66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4114" y="4645148"/>
            <a:ext cx="8911244" cy="1320800"/>
          </a:xfrm>
        </p:spPr>
        <p:txBody>
          <a:bodyPr>
            <a:normAutofit/>
          </a:bodyPr>
          <a:lstStyle/>
          <a:p>
            <a:r>
              <a:rPr lang="fi-FI" dirty="0"/>
              <a:t>Tarvitset unta keskimäärin 8 tuntia yössä.</a:t>
            </a:r>
          </a:p>
          <a:p>
            <a:r>
              <a:rPr lang="fi-FI" dirty="0"/>
              <a:t>Unen tarve on yksilöllistä ja vaihtelee eri elämänvaiheissa.</a:t>
            </a:r>
          </a:p>
          <a:p>
            <a:r>
              <a:rPr lang="fi-FI" dirty="0"/>
              <a:t>Kiireinen arki kuormittaa elimistöä ja lisää unentarvetta!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84693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930B66B-CDAC-4B5D-BE6A-7BB9C59E0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Unettomuus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A9D7155-7C9E-4A39-97B7-701B585E4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8591" y="2160589"/>
            <a:ext cx="5320058" cy="3880773"/>
          </a:xfrm>
        </p:spPr>
        <p:txBody>
          <a:bodyPr>
            <a:normAutofit fontScale="85000" lnSpcReduction="20000"/>
          </a:bodyPr>
          <a:lstStyle/>
          <a:p>
            <a:r>
              <a:rPr lang="fi-FI" sz="2100" dirty="0"/>
              <a:t>kertoo kropan käyvän ylikierroksilla</a:t>
            </a:r>
          </a:p>
          <a:p>
            <a:endParaRPr lang="fi-FI" sz="2100" dirty="0"/>
          </a:p>
          <a:p>
            <a:r>
              <a:rPr lang="fi-FI" sz="2100" dirty="0"/>
              <a:t>ilmenee</a:t>
            </a:r>
          </a:p>
          <a:p>
            <a:pPr marL="457200" lvl="1" indent="0">
              <a:buNone/>
            </a:pPr>
            <a:r>
              <a:rPr lang="fi-FI" sz="1900" dirty="0"/>
              <a:t>nukahtamisvaikeuksina</a:t>
            </a:r>
          </a:p>
          <a:p>
            <a:pPr marL="457200" lvl="1" indent="0">
              <a:buNone/>
            </a:pPr>
            <a:r>
              <a:rPr lang="fi-FI" sz="1900" dirty="0"/>
              <a:t>katkonaisena unena</a:t>
            </a:r>
          </a:p>
          <a:p>
            <a:pPr marL="457200" lvl="1" indent="0">
              <a:buNone/>
            </a:pPr>
            <a:r>
              <a:rPr lang="fi-FI" sz="1900" dirty="0"/>
              <a:t>liian aikaisin heräämisenä</a:t>
            </a:r>
          </a:p>
          <a:p>
            <a:pPr lvl="1"/>
            <a:endParaRPr lang="fi-FI" sz="1900" dirty="0"/>
          </a:p>
          <a:p>
            <a:r>
              <a:rPr lang="fi-FI" sz="2100" dirty="0"/>
              <a:t>johtuu</a:t>
            </a:r>
          </a:p>
          <a:p>
            <a:pPr marL="457200" lvl="1" indent="0">
              <a:buNone/>
            </a:pPr>
            <a:r>
              <a:rPr lang="fi-FI" sz="1900" dirty="0"/>
              <a:t>stressistä tai huolista</a:t>
            </a:r>
          </a:p>
          <a:p>
            <a:pPr marL="457200" lvl="1" indent="0">
              <a:buNone/>
            </a:pPr>
            <a:r>
              <a:rPr lang="fi-FI" sz="1900" dirty="0"/>
              <a:t>univalverytmin häiriöstä</a:t>
            </a:r>
          </a:p>
          <a:p>
            <a:pPr marL="457200" lvl="1" indent="0">
              <a:buNone/>
            </a:pPr>
            <a:r>
              <a:rPr lang="fi-FI" sz="1900" dirty="0"/>
              <a:t>unta tai nukahtamista häiritsevästä sairaudesta.</a:t>
            </a:r>
          </a:p>
          <a:p>
            <a:pPr lvl="1"/>
            <a:endParaRPr lang="fi-FI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EA9FAC60-25C9-4486-B86E-92F6EC2B6C37}"/>
              </a:ext>
            </a:extLst>
          </p:cNvPr>
          <p:cNvSpPr txBox="1"/>
          <p:nvPr/>
        </p:nvSpPr>
        <p:spPr>
          <a:xfrm>
            <a:off x="1106557" y="2274279"/>
            <a:ext cx="2451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Jos unettomuus häiritsee arkeasi, hanki ammattiapua!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031C6409-7134-4A19-BE25-8EDCD1452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41489"/>
            <a:ext cx="4761389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90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951AB017-9338-4AA9-948F-BD1479A8E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728174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6A44731-8390-4A15-AE7A-4F26C6273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Nuku hyvin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1027A4C-C769-4ACE-85B3-D1BD8A441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596" y="1668544"/>
            <a:ext cx="10539167" cy="493022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fi-FI" dirty="0"/>
              <a:t>Hoida tähdelliset asiat pois päiväjärjestyksestä ajoissa. Muuten ne pyörivät päässä vielä sängyssä.</a:t>
            </a:r>
          </a:p>
          <a:p>
            <a:r>
              <a:rPr lang="fi-FI" dirty="0"/>
              <a:t>Kirjoita huolesi paperille, niin mieleen jää tilaa muullekin.</a:t>
            </a:r>
          </a:p>
          <a:p>
            <a:r>
              <a:rPr lang="fi-FI" dirty="0"/>
              <a:t>Sammuta ruudut tuntia ennen nukkumaanmenoa. Elektronisten laitteiden sinivalo viivästyttää nukahtamista.</a:t>
            </a:r>
          </a:p>
          <a:p>
            <a:r>
              <a:rPr lang="fi-FI" dirty="0"/>
              <a:t>Vältä kahvia sekä energia- ja kolajuomia ennen nukkumaanmenoa. Ne piristävät.</a:t>
            </a:r>
          </a:p>
          <a:p>
            <a:r>
              <a:rPr lang="fi-FI" dirty="0"/>
              <a:t>Hengityksen laskeminen auttaa sinua rentoutumaan ja nukahtamaan. Laske mielessäsi neljään sisäänhengityksen aikana ja seitsemään uloshengityksen aikana.</a:t>
            </a:r>
          </a:p>
          <a:p>
            <a:r>
              <a:rPr lang="fi-FI" dirty="0"/>
              <a:t>Syö sopiva iltapala. Kiljuva nälkä ja kova ähky vaikeuttavat nukahtamista.</a:t>
            </a:r>
          </a:p>
          <a:p>
            <a:r>
              <a:rPr lang="fi-FI" dirty="0"/>
              <a:t>Vältä rasittavaa liikuntaa pari tuntia ennen nukkumaanmenoa. Muista, että leppoisa ulkoilu kuitenkin parantaa unensaantia.</a:t>
            </a:r>
          </a:p>
          <a:p>
            <a:r>
              <a:rPr lang="fi-FI" dirty="0"/>
              <a:t>Huolehdi hyvästä nukkumisympäristöstä. Puhtaat lakanat, hyvä tyyny ja peitto, sopiva valaistus sekä riittävän viileä lämpötila edistävät yöuniasi.</a:t>
            </a:r>
          </a:p>
          <a:p>
            <a:r>
              <a:rPr lang="fi-FI" dirty="0"/>
              <a:t>Alkoholi ei ole unilääke! Uni häiriintyy alkoholista, eikä ole yhtä levollista kuin normaalisti.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B6CB34AD-C094-44DE-8D2E-AA4107D58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800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24233"/>
      </p:ext>
    </p:extLst>
  </p:cSld>
  <p:clrMapOvr>
    <a:masterClrMapping/>
  </p:clrMapOvr>
</p:sld>
</file>

<file path=ppt/theme/theme1.xml><?xml version="1.0" encoding="utf-8"?>
<a:theme xmlns:a="http://schemas.openxmlformats.org/drawingml/2006/main" name="smartmoves_pohja">
  <a:themeElements>
    <a:clrScheme name="Oranssi-punainen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Pin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martmoves_pp_malli" id="{B68E997B-2C50-416E-A093-E0D27A93B1DD}" vid="{9673DAD6-77DD-4EE2-BFB2-D9886051EB7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smartmoves_pp_malli</Template>
  <TotalTime>63</TotalTime>
  <Words>513</Words>
  <Application>Microsoft Office PowerPoint</Application>
  <PresentationFormat>Laajakuva</PresentationFormat>
  <Paragraphs>79</Paragraphs>
  <Slides>14</Slides>
  <Notes>0</Notes>
  <HiddenSlides>0</HiddenSlides>
  <MMClips>1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14</vt:i4>
      </vt:variant>
    </vt:vector>
  </HeadingPairs>
  <TitlesOfParts>
    <vt:vector size="18" baseType="lpstr">
      <vt:lpstr>Arial</vt:lpstr>
      <vt:lpstr>Trebuchet MS</vt:lpstr>
      <vt:lpstr>Wingdings 3</vt:lpstr>
      <vt:lpstr>smartmoves_pohja</vt:lpstr>
      <vt:lpstr>Uni ja lepo Unenpuute Uni ja työelämä</vt:lpstr>
      <vt:lpstr>PowerPoint-esitys</vt:lpstr>
      <vt:lpstr>Ennakkotehtävä opiskelijoille: </vt:lpstr>
      <vt:lpstr>Uni ja lepo</vt:lpstr>
      <vt:lpstr>Unen ja levon hyödyt</vt:lpstr>
      <vt:lpstr>Unen vaiheet</vt:lpstr>
      <vt:lpstr>Unen tarve</vt:lpstr>
      <vt:lpstr>Unettomuus</vt:lpstr>
      <vt:lpstr>Nuku hyvin</vt:lpstr>
      <vt:lpstr>Uni ja työelämä</vt:lpstr>
      <vt:lpstr>Riittävä uni takaa lisää työkykyä!</vt:lpstr>
      <vt:lpstr>Miten sinä nukut?</vt:lpstr>
      <vt:lpstr>Testaa tietosi unesta ja levosta!</vt:lpstr>
      <vt:lpstr>PowerPoint-esitys</vt:lpstr>
    </vt:vector>
  </TitlesOfParts>
  <Company>UKK-instituutti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Omistaja</dc:creator>
  <cp:lastModifiedBy>Saara Koskinen</cp:lastModifiedBy>
  <cp:revision>20</cp:revision>
  <dcterms:created xsi:type="dcterms:W3CDTF">2019-05-02T15:41:56Z</dcterms:created>
  <dcterms:modified xsi:type="dcterms:W3CDTF">2019-07-08T17:05:29Z</dcterms:modified>
</cp:coreProperties>
</file>