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72" r:id="rId4"/>
    <p:sldId id="271" r:id="rId5"/>
    <p:sldId id="273" r:id="rId6"/>
    <p:sldId id="285" r:id="rId7"/>
    <p:sldId id="274" r:id="rId8"/>
    <p:sldId id="280" r:id="rId9"/>
    <p:sldId id="282" r:id="rId10"/>
    <p:sldId id="281" r:id="rId11"/>
    <p:sldId id="283" r:id="rId12"/>
    <p:sldId id="288" r:id="rId13"/>
    <p:sldId id="290" r:id="rId14"/>
    <p:sldId id="284" r:id="rId15"/>
    <p:sldId id="286" r:id="rId16"/>
    <p:sldId id="268" r:id="rId17"/>
    <p:sldId id="277" r:id="rId18"/>
    <p:sldId id="291" r:id="rId19"/>
    <p:sldId id="258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FCC"/>
    <a:srgbClr val="F14E2D"/>
    <a:srgbClr val="D7A979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990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E6F3FA55-1D50-44A5-B3B1-50CE52441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3" y="-635291"/>
            <a:ext cx="12207234" cy="8138738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437C5672-C704-4EB2-8B5A-067C944A4B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19806"/>
            <a:ext cx="2211069" cy="935622"/>
          </a:xfrm>
          <a:prstGeom prst="rect">
            <a:avLst/>
          </a:prstGeom>
        </p:spPr>
      </p:pic>
      <p:sp>
        <p:nvSpPr>
          <p:cNvPr id="24" name="Otsikko 23">
            <a:extLst>
              <a:ext uri="{FF2B5EF4-FFF2-40B4-BE49-F238E27FC236}">
                <a16:creationId xmlns:a16="http://schemas.microsoft.com/office/drawing/2014/main" id="{4892FB55-B5CC-42B8-84F2-5890009E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10525"/>
            <a:ext cx="4652312" cy="270516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51B6DAD-90AD-4AD2-8AF7-48C946B8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7463" y="4715691"/>
            <a:ext cx="4402183" cy="855097"/>
          </a:xfrm>
        </p:spPr>
        <p:txBody>
          <a:bodyPr anchor="t"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748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700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0700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91C9264-817D-45BC-A632-4884ADD295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065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89870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1066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12" name="Suorakulmio 11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C1A76BC4-F178-4175-B480-A26352208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2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830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830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724318-04C7-4591-8C9E-AD9445B9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3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186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81184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1187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12B6C7C-A59D-48D9-87D6-AD86A6EA0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0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13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1246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1249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DF548-6274-4E3E-B99E-BD61366A2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2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091" y="609600"/>
            <a:ext cx="8596668" cy="132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60091" y="2160589"/>
            <a:ext cx="8596668" cy="388077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2A6CAD2-98A6-49ED-8B4C-CCC4E549D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8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22" y="4382418"/>
            <a:ext cx="3111231" cy="341316"/>
          </a:xfrm>
          <a:prstGeom prst="rect">
            <a:avLst/>
          </a:prstGeom>
        </p:spPr>
      </p:pic>
      <p:sp>
        <p:nvSpPr>
          <p:cNvPr id="12" name="Tekstiruutu 11"/>
          <p:cNvSpPr txBox="1"/>
          <p:nvPr userDrawn="1"/>
        </p:nvSpPr>
        <p:spPr>
          <a:xfrm>
            <a:off x="4524653" y="3168943"/>
            <a:ext cx="718474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KIITOS!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A5A4DEC-CCF6-4F97-9262-7DC1235E1B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22" y="2650910"/>
            <a:ext cx="3111231" cy="13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405" y="2160589"/>
            <a:ext cx="891124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033913B-EE31-4DCD-B50A-606F40260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3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093544B-570C-4F28-97AB-0AA77ACFC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3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93" y="518501"/>
            <a:ext cx="8596668" cy="132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4693" y="2160589"/>
            <a:ext cx="4184035" cy="38807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7327" y="2160589"/>
            <a:ext cx="4184034" cy="38807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91F9699-1865-45F9-BD72-CB5303CA4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4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82" y="609600"/>
            <a:ext cx="8596668" cy="132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293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9293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1931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1932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Suorakulmio 11"/>
          <p:cNvSpPr/>
          <p:nvPr userDrawn="1"/>
        </p:nvSpPr>
        <p:spPr>
          <a:xfrm>
            <a:off x="11709400" y="2540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76F760F3-FD06-4008-998F-5F63BCDAF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93" y="619539"/>
            <a:ext cx="8596668" cy="1320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550BA2D-E7A8-4F16-A867-A2B881F8C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66A057D-90FF-4AAB-A1EB-464D185DC0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4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247" y="1498605"/>
            <a:ext cx="3854528" cy="1278466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4374" y="514925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1247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375696-9608-4CE4-8379-9A5324708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8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943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0943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0943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rgbClr val="F14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43E954B-B82B-483C-A4B0-8EBF8F653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2"/>
            <a:ext cx="1754777" cy="17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6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827F-4A14-452F-B4C8-D1ACF8833F9B}" type="datetimeFigureOut">
              <a:rPr lang="fi-FI" smtClean="0"/>
              <a:t>22.4.2022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4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dn-links.lww.com/permalink/mss/a/mss_43_8_2011_06_13_ainsworth_202093_sdc1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erveyskirjasto.fi/dlk0103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dn-links.lww.com/permalink/mss/a/mss_43_8_2011_06_13_ainsworth_202093_sdc1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moves.fi/liikkuminen/treeniohjelma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EB5E82-944A-4098-AE35-9BF9E835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Fyysinen työkyky:</a:t>
            </a:r>
            <a:br>
              <a:rPr lang="fi-FI" dirty="0"/>
            </a:br>
            <a:r>
              <a:rPr lang="fi-FI" dirty="0"/>
              <a:t>työssä jaksaminen ja palautuminen</a:t>
            </a:r>
          </a:p>
        </p:txBody>
      </p:sp>
    </p:spTree>
    <p:extLst>
      <p:ext uri="{BB962C8B-B14F-4D97-AF65-F5344CB8AC3E}">
        <p14:creationId xmlns:p14="http://schemas.microsoft.com/office/powerpoint/2010/main" val="217949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A80CC-6162-422C-B19F-C59D44B6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Työssä jaksamisen ja palautumisen edistäminen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74CB382-F77A-4695-B7FD-8C27FB09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2617789"/>
            <a:ext cx="8911244" cy="3880773"/>
          </a:xfrm>
        </p:spPr>
        <p:txBody>
          <a:bodyPr/>
          <a:lstStyle/>
          <a:p>
            <a:r>
              <a:rPr lang="fi-FI" dirty="0"/>
              <a:t>Työn tauottaminen. </a:t>
            </a:r>
          </a:p>
          <a:p>
            <a:r>
              <a:rPr lang="fi-FI" dirty="0"/>
              <a:t>Tauotus edistää työpäivän aikaista palautumista ja vähentää kokonaiskuormitusta.</a:t>
            </a:r>
          </a:p>
          <a:p>
            <a:r>
              <a:rPr lang="fi-FI" dirty="0"/>
              <a:t>Huomioi työn ja vapaa-ajan kokonaiskuormitus ja lepo.</a:t>
            </a:r>
          </a:p>
          <a:p>
            <a:r>
              <a:rPr lang="fi-FI" dirty="0"/>
              <a:t>Raskaimpina työviikkoina kannattaa varata enemmän aikaa huilaamiselle ja keventää esimerkiksi opiskelusta ja raskaista treeneistä.</a:t>
            </a:r>
          </a:p>
        </p:txBody>
      </p:sp>
    </p:spTree>
    <p:extLst>
      <p:ext uri="{BB962C8B-B14F-4D97-AF65-F5344CB8AC3E}">
        <p14:creationId xmlns:p14="http://schemas.microsoft.com/office/powerpoint/2010/main" val="352188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A2020E-3A0C-496B-903A-EC24D613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Työssä jaksamisen ja </a:t>
            </a:r>
            <a:br>
              <a:rPr lang="fi-FI" dirty="0"/>
            </a:br>
            <a:r>
              <a:rPr lang="fi-FI" dirty="0"/>
              <a:t>palautumisen edistäminen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3703C7-50B4-46E1-B353-2E3E10B8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2160589"/>
            <a:ext cx="4558595" cy="3880773"/>
          </a:xfrm>
        </p:spPr>
        <p:txBody>
          <a:bodyPr/>
          <a:lstStyle/>
          <a:p>
            <a:r>
              <a:rPr lang="fi-FI" dirty="0"/>
              <a:t>Riittävä energian ja veden saanti.</a:t>
            </a:r>
          </a:p>
          <a:p>
            <a:r>
              <a:rPr lang="fi-FI" dirty="0"/>
              <a:t>Palautumisen kannalta riittävä energian saanti on edellytys elimistön palautumiselle. </a:t>
            </a:r>
          </a:p>
          <a:p>
            <a:r>
              <a:rPr lang="fi-FI" dirty="0"/>
              <a:t>Muista myös juoda riittävästi, sillä nesteenkulutus fyysisessä työssä on suurempaa. </a:t>
            </a:r>
          </a:p>
          <a:p>
            <a:r>
              <a:rPr lang="fi-FI" dirty="0"/>
              <a:t>Pienikin nestevajaus voi heikentää toimintakykyä ja palautumista.</a:t>
            </a:r>
          </a:p>
        </p:txBody>
      </p:sp>
      <p:pic>
        <p:nvPicPr>
          <p:cNvPr id="7" name="Kuva 6" descr="Kuva, joka sisältää kohteen lautanen, ruoka, vihannes, astia&#10;&#10;Kuvaus luotu automaattisesti">
            <a:extLst>
              <a:ext uri="{FF2B5EF4-FFF2-40B4-BE49-F238E27FC236}">
                <a16:creationId xmlns:a16="http://schemas.microsoft.com/office/drawing/2014/main" id="{978AF8A1-4F7C-406E-8A88-100E60107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" r="-2044"/>
          <a:stretch/>
        </p:blipFill>
        <p:spPr>
          <a:xfrm>
            <a:off x="7208684" y="0"/>
            <a:ext cx="460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2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D247F6-C965-4908-9628-ED9FD78AD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 kuormituksen arvioiminen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F2447B-4FFE-4A05-8A15-4AB98C3A4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MET (</a:t>
            </a:r>
            <a:r>
              <a:rPr lang="fi-FI" sz="1800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metabolic</a:t>
            </a:r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 </a:t>
            </a:r>
            <a:r>
              <a:rPr lang="fi-FI" sz="1800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equivalent</a:t>
            </a:r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) eli lepoaineenvaihdunnan kerrannainen kuvastaa fyysistä kuormitusta tietyssä aktiviteetissa tai työtehtävässä. </a:t>
            </a:r>
          </a:p>
          <a:p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Yksi MET vastaa elimistön energian- ja hapenkulutusta levossa. </a:t>
            </a:r>
          </a:p>
          <a:p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Esimerkiksi </a:t>
            </a:r>
            <a:r>
              <a:rPr lang="fi-FI" sz="1800" dirty="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seistessä</a:t>
            </a:r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 elimistö kuluttaa noin kaksi kertaa enemmän happea ja energiaa kuin levossa eli MET arvo seisomiselle on 2.</a:t>
            </a:r>
          </a:p>
          <a:p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Vastaavasti raskaan pyöräilyn tai juoksun kuormitus voi olla yli 15 MET. Tällöin elimistö käyttää happea ja energiaa noin 15 kertaa enemmän kuin levossa.</a:t>
            </a:r>
          </a:p>
          <a:p>
            <a:r>
              <a:rPr lang="fi-FI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Yli 800 aktiviteetille ja työtehtävälle MET-arvoja löytyy osoitteesta: </a:t>
            </a:r>
            <a:r>
              <a:rPr lang="fi-FI" u="sng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  <a:hlinkClick r:id="rId2"/>
              </a:rPr>
              <a:t>https://cdn-links.lww.com/permalink/mss/a/mss_43_8_2011_06_13_ainsworth_202093_sdc1.pdf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14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415EE8-3231-462D-818C-3224C98A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 arvoja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70437F3-8567-4B86-A47B-BB178DCC2647}"/>
              </a:ext>
            </a:extLst>
          </p:cNvPr>
          <p:cNvSpPr txBox="1"/>
          <p:nvPr/>
        </p:nvSpPr>
        <p:spPr>
          <a:xfrm>
            <a:off x="708771" y="6396335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Kuva. </a:t>
            </a:r>
            <a:r>
              <a:rPr lang="fi-FI" sz="1200" u="sng" dirty="0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  <a:hlinkClick r:id="rId2"/>
              </a:rPr>
              <a:t>https://www.terveyskirjasto.fi/dlk01039</a:t>
            </a:r>
            <a:endParaRPr lang="fi-FI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sz="12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8B62BF9-1EE7-42B4-93B9-7E97141F2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815" y="0"/>
            <a:ext cx="5693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02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AFF0E9-7F95-49A4-84B3-258132F9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11117D-260D-46B3-AF85-14D0F7B9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1360489"/>
            <a:ext cx="8911244" cy="3880773"/>
          </a:xfrm>
        </p:spPr>
        <p:txBody>
          <a:bodyPr/>
          <a:lstStyle/>
          <a:p>
            <a:r>
              <a:rPr lang="fi-FI" sz="1800" dirty="0">
                <a:effectLst/>
                <a:ea typeface="Calibri" panose="020F0502020204030204" pitchFamily="34" charset="0"/>
              </a:rPr>
              <a:t>Laske kahdeksan</a:t>
            </a:r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 tunnin työpäivän aikaisen kuormituksen MET keskiarvo alla olevan esimerkkitaulukon avulla.</a:t>
            </a:r>
          </a:p>
          <a:p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Käytä hyödyksi verkkosivujen </a:t>
            </a:r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  <a:hlinkClick r:id="rId2"/>
              </a:rPr>
              <a:t>MET-arvoja</a:t>
            </a:r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Poppins" panose="00000800000000000000" pitchFamily="2" charset="0"/>
              </a:rPr>
              <a:t> tai edellisen sivun taulukkoa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91718476-6B6B-434F-9D59-0612C2D4A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740509"/>
              </p:ext>
            </p:extLst>
          </p:nvPr>
        </p:nvGraphicFramePr>
        <p:xfrm>
          <a:off x="600076" y="2681289"/>
          <a:ext cx="9534526" cy="3671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599">
                  <a:extLst>
                    <a:ext uri="{9D8B030D-6E8A-4147-A177-3AD203B41FA5}">
                      <a16:colId xmlns:a16="http://schemas.microsoft.com/office/drawing/2014/main" val="1735684765"/>
                    </a:ext>
                  </a:extLst>
                </a:gridCol>
                <a:gridCol w="3776663">
                  <a:extLst>
                    <a:ext uri="{9D8B030D-6E8A-4147-A177-3AD203B41FA5}">
                      <a16:colId xmlns:a16="http://schemas.microsoft.com/office/drawing/2014/main" val="3158769336"/>
                    </a:ext>
                  </a:extLst>
                </a:gridCol>
                <a:gridCol w="2383632">
                  <a:extLst>
                    <a:ext uri="{9D8B030D-6E8A-4147-A177-3AD203B41FA5}">
                      <a16:colId xmlns:a16="http://schemas.microsoft.com/office/drawing/2014/main" val="4096839486"/>
                    </a:ext>
                  </a:extLst>
                </a:gridCol>
                <a:gridCol w="2383632">
                  <a:extLst>
                    <a:ext uri="{9D8B030D-6E8A-4147-A177-3AD203B41FA5}">
                      <a16:colId xmlns:a16="http://schemas.microsoft.com/office/drawing/2014/main" val="1261119423"/>
                    </a:ext>
                  </a:extLst>
                </a:gridCol>
              </a:tblGrid>
              <a:tr h="701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Työaika</a:t>
                      </a:r>
                      <a:endParaRPr lang="fi-FI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Työtehtävät</a:t>
                      </a:r>
                      <a:endParaRPr lang="fi-FI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Vastaava MET-taso</a:t>
                      </a:r>
                      <a:endParaRPr lang="fi-FI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Kokonais</a:t>
                      </a:r>
                      <a:r>
                        <a:rPr lang="fi-FI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MET = työaika tunteina * MET-arvo</a:t>
                      </a:r>
                      <a:endParaRPr lang="fi-FI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9182588"/>
                  </a:ext>
                </a:extLst>
              </a:tr>
              <a:tr h="463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8–9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Autolla ajo 30 min, raskaat kantamukset portaissa 30 min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 ja 8,0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* 2 + 0,5 * 8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195021"/>
                  </a:ext>
                </a:extLst>
              </a:tr>
              <a:tr h="225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9–10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Rakennustyöt ulkona 60 min</a:t>
                      </a:r>
                      <a:endParaRPr lang="fi-FI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* 4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097618"/>
                  </a:ext>
                </a:extLst>
              </a:tr>
              <a:tr h="225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10–11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Rakennustyöt ulkona 60 min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* 4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162396"/>
                  </a:ext>
                </a:extLst>
              </a:tr>
              <a:tr h="225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11–12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Autolla ajo 30min ja tauko 30min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 ja 1,5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 * 2 + 0,5 * 1,5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163714"/>
                  </a:ext>
                </a:extLst>
              </a:tr>
              <a:tr h="225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12–13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Sähköasennus sisällä 60 min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* 3,3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437200"/>
                  </a:ext>
                </a:extLst>
              </a:tr>
              <a:tr h="225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13–14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Sähköasennus sisällä 60 min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* 3,3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17235"/>
                  </a:ext>
                </a:extLst>
              </a:tr>
              <a:tr h="463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14–15</a:t>
                      </a:r>
                      <a:endParaRPr lang="fi-FI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Tauko 15 min, sähköasennus sisällä 45 min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ja 3,3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 * 1,5 + 0,75 * 3,3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64311"/>
                  </a:ext>
                </a:extLst>
              </a:tr>
              <a:tr h="4634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15–16</a:t>
                      </a:r>
                      <a:endParaRPr lang="fi-FI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Rakennustyömaan siivoamista 60 min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* 2,3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8373775"/>
                  </a:ext>
                </a:extLst>
              </a:tr>
              <a:tr h="225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</a:t>
                      </a:r>
                      <a:endParaRPr lang="fi-FI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25,95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7797847"/>
                  </a:ext>
                </a:extLst>
              </a:tr>
              <a:tr h="2257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i-FI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KESKIARVO</a:t>
                      </a:r>
                      <a:endParaRPr lang="fi-FI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i-FI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25,95 / 8 = </a:t>
                      </a:r>
                      <a:r>
                        <a:rPr lang="fi-FI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fi-FI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2406062"/>
                  </a:ext>
                </a:extLst>
              </a:tr>
            </a:tbl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5663CEA6-8D0E-4A9B-8588-3DF7F3C7715C}"/>
              </a:ext>
            </a:extLst>
          </p:cNvPr>
          <p:cNvSpPr txBox="1"/>
          <p:nvPr/>
        </p:nvSpPr>
        <p:spPr>
          <a:xfrm>
            <a:off x="504825" y="6408173"/>
            <a:ext cx="4340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Taulukko. Kuvitteellinen sähköasentajan työpäivä. </a:t>
            </a:r>
          </a:p>
        </p:txBody>
      </p:sp>
    </p:spTree>
    <p:extLst>
      <p:ext uri="{BB962C8B-B14F-4D97-AF65-F5344CB8AC3E}">
        <p14:creationId xmlns:p14="http://schemas.microsoft.com/office/powerpoint/2010/main" val="10213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205025-9008-4471-9135-7EBEBBF0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 kuormitusta vastaava kunto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02B9F1-C0A4-4F11-98C7-984AAF5A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1589089"/>
            <a:ext cx="8911244" cy="388077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Esimerkissä laskettu työpäivän aikainen kuormitustason MET keskiarvo on 3,2.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Palautumise</a:t>
            </a:r>
            <a:r>
              <a:rPr lang="fi-FI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 kannalta riittävä tulos </a:t>
            </a:r>
            <a:r>
              <a:rPr lang="fi-FI" dirty="0" err="1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cooper</a:t>
            </a:r>
            <a:r>
              <a:rPr lang="fi-FI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testissä </a:t>
            </a:r>
            <a:r>
              <a:rPr lang="fi-FI" dirty="0"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2300 metriä</a:t>
            </a:r>
            <a:r>
              <a:rPr lang="fi-FI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193C18D-220A-474E-8059-8B08A92B4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5" y="2582919"/>
            <a:ext cx="6379296" cy="4107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75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9E1BE8-E6F6-4ACF-AB7F-A8583453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9A0507-9B34-4D25-B275-91573086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2160589"/>
            <a:ext cx="8911244" cy="3880773"/>
          </a:xfrm>
        </p:spPr>
        <p:txBody>
          <a:bodyPr/>
          <a:lstStyle/>
          <a:p>
            <a:r>
              <a:rPr lang="fi-FI" dirty="0"/>
              <a:t>Miten työpäivän kesto vaikuttaa työstä palautumiseen?</a:t>
            </a:r>
          </a:p>
          <a:p>
            <a:r>
              <a:rPr lang="fi-FI" dirty="0"/>
              <a:t>Mitkä tekijät edistävät fyysistä työssä jaksamista ja siitä palautumista?</a:t>
            </a:r>
          </a:p>
          <a:p>
            <a:r>
              <a:rPr lang="fi-FI" dirty="0"/>
              <a:t>Mieti 2–3 asiaa, joilla voit itse vaikuttaa omaan työssäjaksamiseesi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488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18E72-E418-40A1-BAD6-D2D6A913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7F9124-AC07-4EA9-BA65-EE848A833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 kuntosi vaikuttaa siihen kuinka kuormittavalta työ tuntuu: hyväkuntoinen rasittuu samassa työssä huonokuntoista vähemmän ja palautuu paremmin.</a:t>
            </a:r>
          </a:p>
          <a:p>
            <a:r>
              <a:rPr lang="fi-FI" dirty="0"/>
              <a:t>Pelkkä työn kuormitus ei riitä saamaan aikaiseksi muutoksia fyysisessä kunnossa. Siksi vapaa-ajan liikunta ja harjoittelu on tärkeää.</a:t>
            </a:r>
          </a:p>
          <a:p>
            <a:r>
              <a:rPr lang="fi-FI" dirty="0"/>
              <a:t>Muista työn, opiskelun ja vapaa-ajan kokonaiskuormitus. Jos työ on raskasta, kevennä muualta.</a:t>
            </a:r>
          </a:p>
          <a:p>
            <a:r>
              <a:rPr lang="fi-FI" dirty="0"/>
              <a:t>Turvaa riittävä energian, veden ja levon saanti.</a:t>
            </a:r>
          </a:p>
          <a:p>
            <a:r>
              <a:rPr lang="fi-FI" dirty="0"/>
              <a:t>Katso treenivinkkejä: </a:t>
            </a:r>
            <a:r>
              <a:rPr lang="fi-FI" dirty="0">
                <a:hlinkClick r:id="rId2"/>
              </a:rPr>
              <a:t>smartmoves.fi/treeniohjelmat/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135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497D54-2766-4A04-8F66-202569E4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AE262C-A8AC-48C7-A42F-714B06227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Brighenti-Zogg</a:t>
            </a:r>
            <a:r>
              <a:rPr lang="fi-FI" dirty="0"/>
              <a:t> ym. 2016. Physical </a:t>
            </a:r>
            <a:r>
              <a:rPr lang="fi-FI" dirty="0" err="1"/>
              <a:t>workload</a:t>
            </a:r>
            <a:r>
              <a:rPr lang="fi-FI" dirty="0"/>
              <a:t> and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capacity</a:t>
            </a:r>
            <a:r>
              <a:rPr lang="fi-FI" dirty="0"/>
              <a:t> </a:t>
            </a:r>
            <a:r>
              <a:rPr lang="fi-FI" dirty="0" err="1"/>
              <a:t>across</a:t>
            </a:r>
            <a:r>
              <a:rPr lang="fi-FI" dirty="0"/>
              <a:t> </a:t>
            </a:r>
            <a:r>
              <a:rPr lang="fi-FI" dirty="0" err="1"/>
              <a:t>occupational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. </a:t>
            </a:r>
            <a:r>
              <a:rPr lang="fi-FI" dirty="0" err="1"/>
              <a:t>PLoS</a:t>
            </a:r>
            <a:r>
              <a:rPr lang="fi-FI" dirty="0"/>
              <a:t> One. 2016;11(5):e0154073.</a:t>
            </a:r>
          </a:p>
          <a:p>
            <a:r>
              <a:rPr lang="fi-FI" dirty="0"/>
              <a:t>Cooper, K. 1968. A </a:t>
            </a:r>
            <a:r>
              <a:rPr lang="fi-FI" dirty="0" err="1"/>
              <a:t>means</a:t>
            </a:r>
            <a:r>
              <a:rPr lang="fi-FI" dirty="0"/>
              <a:t> of </a:t>
            </a:r>
            <a:r>
              <a:rPr lang="fi-FI" dirty="0" err="1"/>
              <a:t>assessing</a:t>
            </a:r>
            <a:r>
              <a:rPr lang="fi-FI" dirty="0"/>
              <a:t> </a:t>
            </a:r>
            <a:r>
              <a:rPr lang="fi-FI" dirty="0" err="1"/>
              <a:t>maximal</a:t>
            </a:r>
            <a:r>
              <a:rPr lang="fi-FI" dirty="0"/>
              <a:t> </a:t>
            </a:r>
            <a:r>
              <a:rPr lang="fi-FI" dirty="0" err="1"/>
              <a:t>oxygen</a:t>
            </a:r>
            <a:r>
              <a:rPr lang="fi-FI" dirty="0"/>
              <a:t> </a:t>
            </a:r>
            <a:r>
              <a:rPr lang="fi-FI" dirty="0" err="1"/>
              <a:t>intake</a:t>
            </a:r>
            <a:r>
              <a:rPr lang="fi-FI" dirty="0"/>
              <a:t> – </a:t>
            </a:r>
            <a:r>
              <a:rPr lang="fi-FI" dirty="0" err="1"/>
              <a:t>correlation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field</a:t>
            </a:r>
            <a:r>
              <a:rPr lang="fi-FI" dirty="0"/>
              <a:t> and </a:t>
            </a:r>
            <a:r>
              <a:rPr lang="fi-FI" dirty="0" err="1"/>
              <a:t>treadmill</a:t>
            </a:r>
            <a:r>
              <a:rPr lang="fi-FI" dirty="0"/>
              <a:t> </a:t>
            </a:r>
            <a:r>
              <a:rPr lang="fi-FI" dirty="0" err="1"/>
              <a:t>testing</a:t>
            </a:r>
            <a:r>
              <a:rPr lang="fi-FI" dirty="0"/>
              <a:t>. JAMA, 203(3), 201-204.</a:t>
            </a:r>
          </a:p>
          <a:p>
            <a:r>
              <a:rPr lang="fi-FI" dirty="0" err="1"/>
              <a:t>Kutinlahti</a:t>
            </a:r>
            <a:r>
              <a:rPr lang="fi-FI" dirty="0"/>
              <a:t>, E. 2018. MET – energiankulutuksen ja fyysisen aktiivisuuden mittari. Lääkärikirja Duodecim. https://www.terveyskirjasto.fi/dlk01039</a:t>
            </a:r>
          </a:p>
          <a:p>
            <a:r>
              <a:rPr lang="fi-FI" dirty="0"/>
              <a:t>Lehto, A-M. ym. 2015. Työn henkinen ja ruumiillinen rasittavuus. STM raportteja ja muistioita 2015:33.</a:t>
            </a:r>
          </a:p>
          <a:p>
            <a:r>
              <a:rPr lang="fi-FI" dirty="0" err="1"/>
              <a:t>Pederson</a:t>
            </a:r>
            <a:r>
              <a:rPr lang="fi-FI" dirty="0"/>
              <a:t>, J. ym. 2020. </a:t>
            </a:r>
            <a:r>
              <a:rPr lang="fi-FI" dirty="0" err="1"/>
              <a:t>High</a:t>
            </a:r>
            <a:r>
              <a:rPr lang="fi-FI" dirty="0"/>
              <a:t> physical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demand</a:t>
            </a:r>
            <a:r>
              <a:rPr lang="fi-FI" dirty="0"/>
              <a:t> and </a:t>
            </a:r>
            <a:r>
              <a:rPr lang="fi-FI" dirty="0" err="1"/>
              <a:t>workin</a:t>
            </a:r>
            <a:r>
              <a:rPr lang="fi-FI" dirty="0"/>
              <a:t> life </a:t>
            </a:r>
            <a:r>
              <a:rPr lang="fi-FI" dirty="0" err="1"/>
              <a:t>expectancy</a:t>
            </a:r>
            <a:r>
              <a:rPr lang="fi-FI" dirty="0"/>
              <a:t> in </a:t>
            </a:r>
            <a:r>
              <a:rPr lang="fi-FI" dirty="0" err="1"/>
              <a:t>Denmark</a:t>
            </a:r>
            <a:r>
              <a:rPr lang="fi-FI" dirty="0"/>
              <a:t>. </a:t>
            </a:r>
            <a:r>
              <a:rPr lang="fi-FI" dirty="0" err="1"/>
              <a:t>Occupational</a:t>
            </a:r>
            <a:r>
              <a:rPr lang="fi-FI" dirty="0"/>
              <a:t> &amp; </a:t>
            </a:r>
            <a:r>
              <a:rPr lang="fi-FI" dirty="0" err="1"/>
              <a:t>Evironmental</a:t>
            </a:r>
            <a:r>
              <a:rPr lang="fi-FI" dirty="0"/>
              <a:t> </a:t>
            </a:r>
            <a:r>
              <a:rPr lang="fi-FI" dirty="0" err="1"/>
              <a:t>Medicine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9945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624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A8E5155-FC13-44CD-ADD6-715290F0A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32" y="394864"/>
            <a:ext cx="5982535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3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 fyysinen kuormitus?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37405" y="2160589"/>
            <a:ext cx="4558595" cy="3880773"/>
          </a:xfrm>
        </p:spPr>
        <p:txBody>
          <a:bodyPr>
            <a:normAutofit/>
          </a:bodyPr>
          <a:lstStyle/>
          <a:p>
            <a:r>
              <a:rPr lang="fi-FI" dirty="0"/>
              <a:t>Fyysisesti raskaimmiksi työnsä kokevat rakennusalan, maa- ja metsätalouden, siivous, teollisuus, hoiva- ja terveydenhoidon sekä myyntityön työntekijät ja sairaanhoitajat.</a:t>
            </a:r>
          </a:p>
          <a:p>
            <a:r>
              <a:rPr lang="fi-FI" dirty="0"/>
              <a:t>Hyvä fyysinen kunto auttaa jaksamaan paremmin töissä sekä vapaa-ajalla. </a:t>
            </a:r>
          </a:p>
          <a:p>
            <a:r>
              <a:rPr lang="fi-FI" dirty="0"/>
              <a:t>Toisaalta työn korkea koettu fyysinen kuormitus voi vaikuttaa heikentävästi odotettuun työikään ja lisätä sairauspoissaoloja.</a:t>
            </a:r>
          </a:p>
        </p:txBody>
      </p:sp>
      <p:pic>
        <p:nvPicPr>
          <p:cNvPr id="7" name="Kuva 6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2AFD8354-E2C2-4B99-B5DD-1D9FFBA8C7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6" r="40551"/>
          <a:stretch/>
        </p:blipFill>
        <p:spPr>
          <a:xfrm>
            <a:off x="7460546" y="0"/>
            <a:ext cx="424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0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63D6D8-8803-479E-85D6-73088B27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Työn koettu kuormitus?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D52914-ED4D-40E1-8D40-196264410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2160589"/>
            <a:ext cx="5202760" cy="4230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Työ koetaan useammin fyysisesti raskaaksi kun se sisältää:</a:t>
            </a:r>
          </a:p>
          <a:p>
            <a:r>
              <a:rPr lang="fi-FI" dirty="0"/>
              <a:t>Raskaita nostoja</a:t>
            </a:r>
          </a:p>
          <a:p>
            <a:r>
              <a:rPr lang="fi-FI" dirty="0"/>
              <a:t>Vaikeita työasentoja</a:t>
            </a:r>
          </a:p>
          <a:p>
            <a:r>
              <a:rPr lang="fi-FI" dirty="0"/>
              <a:t>Työympäristön ulkoisia haittatekijöitä</a:t>
            </a:r>
          </a:p>
          <a:p>
            <a:r>
              <a:rPr lang="fi-FI" dirty="0"/>
              <a:t>Toistuvia yksipuolisia työliikkeitä</a:t>
            </a:r>
          </a:p>
          <a:p>
            <a:r>
              <a:rPr lang="fi-FI" dirty="0"/>
              <a:t>Ärsyttäviä tai syövyttäviä aineita, savuja, kaasuja, höyryjä</a:t>
            </a:r>
          </a:p>
          <a:p>
            <a:r>
              <a:rPr lang="fi-FI" dirty="0"/>
              <a:t>Kiirettä</a:t>
            </a:r>
          </a:p>
          <a:p>
            <a:r>
              <a:rPr lang="fi-FI" dirty="0"/>
              <a:t>Kolmivuorotyötä</a:t>
            </a:r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1F7624-DF23-4A71-AF44-FDA4E1DE0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20" r="27702" b="1622"/>
          <a:stretch/>
        </p:blipFill>
        <p:spPr>
          <a:xfrm>
            <a:off x="7946796" y="1"/>
            <a:ext cx="37730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486B9C-D2FA-4224-A3FC-C2712A048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Työstä palautuminen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D5D5F1E9-DB61-458E-84B6-BA4A94E5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842" y="1739900"/>
            <a:ext cx="6763058" cy="423078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Hyvä fyysinen kunto edistää työssä jaksamista ja työstä palautumista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Sopivana työn kuormittavuuden rajana pidetään noin kolmasosaa omasta maksimaalisesta fyysisestä kunnosta.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B5CDB26-8F62-4C7B-AC96-325A03725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20" y="3549325"/>
            <a:ext cx="6763058" cy="28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1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63D1B6-9F74-414B-98FE-FD81CE75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Työstä palautuminen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8BF068-4C11-4181-8EF9-E85D1D7E5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65" y="2160589"/>
            <a:ext cx="7349384" cy="388077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Työssä jaksaminen ja työstä palautuminen on tärkeää monesta eri näkökulmasta.</a:t>
            </a:r>
          </a:p>
          <a:p>
            <a:r>
              <a:rPr lang="fi-FI" dirty="0"/>
              <a:t>Hyvä työkyky pitää yllä ja edistää työskentelymotivaatiota ja terveyttä</a:t>
            </a:r>
          </a:p>
          <a:p>
            <a:r>
              <a:rPr lang="fi-FI" dirty="0"/>
              <a:t>Kun työpäivä ei vie kaikkia voimia, jää voimia ja jaksamista vapaa-ajalle, harrastuksille, ystäville ja perheelle.</a:t>
            </a:r>
          </a:p>
          <a:p>
            <a:r>
              <a:rPr lang="fi-FI" dirty="0"/>
              <a:t>Jatkuva kuormittuminen ja heikko palautuminen aiheuttaa uupumusta ja lisää terveyshaittojen riskiä.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5118311-39DB-440B-BEA3-C8F2914BF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656" y="816638"/>
            <a:ext cx="3651923" cy="54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A80CC-6162-422C-B19F-C59D44B6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Työssä jaksamisen ja palautumisen edistäminen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74CB382-F77A-4695-B7FD-8C27FB09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2617789"/>
            <a:ext cx="5260559" cy="3880773"/>
          </a:xfrm>
        </p:spPr>
        <p:txBody>
          <a:bodyPr/>
          <a:lstStyle/>
          <a:p>
            <a:r>
              <a:rPr lang="fi-FI" dirty="0"/>
              <a:t>Sydän- ja verenkiertoelimistön kunnon, eli kestävyyskunnon kohentaminen edistää fyysistä kuntoa ja työkykyä. </a:t>
            </a:r>
          </a:p>
          <a:p>
            <a:r>
              <a:rPr lang="fi-FI" dirty="0"/>
              <a:t>Työkyvyn edistämiseksi tarvitaan kestävyys- tai lihasvoimaharjoittelua, mikä on tarpeeksi kuormittavaa elimistön kehittymisen kannalta. </a:t>
            </a:r>
          </a:p>
          <a:p>
            <a:r>
              <a:rPr lang="fi-FI" dirty="0"/>
              <a:t>Tästä syystä pelkkä työnteko ei aina riitä edistämään fyysistä kuntoa.</a:t>
            </a:r>
          </a:p>
        </p:txBody>
      </p:sp>
      <p:pic>
        <p:nvPicPr>
          <p:cNvPr id="4" name="Kuva 3" descr="Kuva, joka sisältää kohteen selkärangaton, nilviäinen&#10;&#10;Kuvaus luotu automaattisesti">
            <a:extLst>
              <a:ext uri="{FF2B5EF4-FFF2-40B4-BE49-F238E27FC236}">
                <a16:creationId xmlns:a16="http://schemas.microsoft.com/office/drawing/2014/main" id="{D995218C-299D-498A-A13F-C715CA52F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68" y="1727201"/>
            <a:ext cx="2752436" cy="36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A80CC-6162-422C-B19F-C59D44B6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Työssä jaksamisen ja palautumisen edistäminen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74CB382-F77A-4695-B7FD-8C27FB09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405" y="2617789"/>
            <a:ext cx="6073359" cy="3880773"/>
          </a:xfrm>
        </p:spPr>
        <p:txBody>
          <a:bodyPr/>
          <a:lstStyle/>
          <a:p>
            <a:r>
              <a:rPr lang="fi-FI" dirty="0"/>
              <a:t>Lihasvoiman parantaminen laskee työn suhteellista kuormitusta. </a:t>
            </a:r>
          </a:p>
          <a:p>
            <a:r>
              <a:rPr lang="fi-FI" dirty="0"/>
              <a:t>Mikäli työ sisältää raskaita nostoja tai vaiheita, jossa tarvitaan voimaa, on lihasvoiman harjoittaminen entistä tärkeämpää.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1DC9170-04B6-4E16-9966-3DEBBD2F32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r="17042"/>
          <a:stretch/>
        </p:blipFill>
        <p:spPr>
          <a:xfrm>
            <a:off x="7610764" y="2221459"/>
            <a:ext cx="3494546" cy="27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7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A80CC-6162-422C-B19F-C59D44B6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Työssä jaksamisen ja palautumisen edistäminen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74CB382-F77A-4695-B7FD-8C27FB09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90" y="2874818"/>
            <a:ext cx="5929746" cy="3880773"/>
          </a:xfrm>
        </p:spPr>
        <p:txBody>
          <a:bodyPr/>
          <a:lstStyle/>
          <a:p>
            <a:r>
              <a:rPr lang="fi-FI" dirty="0"/>
              <a:t>Raskaiden työvaiheiden keventäminen ja apuvälineiden käyttö. </a:t>
            </a:r>
          </a:p>
          <a:p>
            <a:r>
              <a:rPr lang="fi-FI" dirty="0"/>
              <a:t>Vältä raskaita nostoja jakamalla nostot pienempiin osiin. </a:t>
            </a:r>
          </a:p>
          <a:p>
            <a:r>
              <a:rPr lang="fi-FI" dirty="0"/>
              <a:t>Sopiva työskentelykorkeus esimerkiksi varastotyössä vähentää ylimääräisiä nostoja ja vaikeita asentoja.</a:t>
            </a:r>
          </a:p>
        </p:txBody>
      </p:sp>
      <p:pic>
        <p:nvPicPr>
          <p:cNvPr id="5" name="Kuva 4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099A9CE4-CA20-4423-B7F0-470C1B6E8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6" r="9991"/>
          <a:stretch/>
        </p:blipFill>
        <p:spPr>
          <a:xfrm>
            <a:off x="7561579" y="1491673"/>
            <a:ext cx="3093016" cy="2766290"/>
          </a:xfrm>
          <a:prstGeom prst="rect">
            <a:avLst/>
          </a:prstGeom>
        </p:spPr>
      </p:pic>
      <p:pic>
        <p:nvPicPr>
          <p:cNvPr id="8" name="Kuva 7" descr="Kuva, joka sisältää kohteen sisä, lattia&#10;&#10;Kuvaus luotu automaattisesti">
            <a:extLst>
              <a:ext uri="{FF2B5EF4-FFF2-40B4-BE49-F238E27FC236}">
                <a16:creationId xmlns:a16="http://schemas.microsoft.com/office/drawing/2014/main" id="{6BA53723-020E-4D6C-B2E2-40224BAC8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83"/>
          <a:stretch/>
        </p:blipFill>
        <p:spPr>
          <a:xfrm>
            <a:off x="7558595" y="4388052"/>
            <a:ext cx="3096000" cy="211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09765"/>
      </p:ext>
    </p:extLst>
  </p:cSld>
  <p:clrMapOvr>
    <a:masterClrMapping/>
  </p:clrMapOvr>
</p:sld>
</file>

<file path=ppt/theme/theme1.xml><?xml version="1.0" encoding="utf-8"?>
<a:theme xmlns:a="http://schemas.openxmlformats.org/drawingml/2006/main" name="smartmoves_pohja">
  <a:themeElements>
    <a:clrScheme name="Oranssi-punaine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moves_pp_malli" id="{B68E997B-2C50-416E-A093-E0D27A93B1DD}" vid="{9673DAD6-77DD-4EE2-BFB2-D9886051EB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smartmoves_pp_malli</Template>
  <TotalTime>353</TotalTime>
  <Words>875</Words>
  <Application>Microsoft Office PowerPoint</Application>
  <PresentationFormat>Laajakuva</PresentationFormat>
  <Paragraphs>118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Arial</vt:lpstr>
      <vt:lpstr>Calibri</vt:lpstr>
      <vt:lpstr>Roboto</vt:lpstr>
      <vt:lpstr>Trebuchet MS</vt:lpstr>
      <vt:lpstr>Wingdings 3</vt:lpstr>
      <vt:lpstr>smartmoves_pohja</vt:lpstr>
      <vt:lpstr>Fyysinen työkyky: työssä jaksaminen ja palautuminen</vt:lpstr>
      <vt:lpstr>PowerPoint-esitys</vt:lpstr>
      <vt:lpstr>Työn fyysinen kuormitus?</vt:lpstr>
      <vt:lpstr>Työn koettu kuormitus?</vt:lpstr>
      <vt:lpstr>Työstä palautuminen</vt:lpstr>
      <vt:lpstr>Työstä palautuminen</vt:lpstr>
      <vt:lpstr>Työssä jaksamisen ja palautumisen edistäminen</vt:lpstr>
      <vt:lpstr>Työssä jaksamisen ja palautumisen edistäminen</vt:lpstr>
      <vt:lpstr>Työssä jaksamisen ja palautumisen edistäminen</vt:lpstr>
      <vt:lpstr>Työssä jaksamisen ja palautumisen edistäminen</vt:lpstr>
      <vt:lpstr>Työssä jaksamisen ja  palautumisen edistäminen</vt:lpstr>
      <vt:lpstr>Työn kuormituksen arvioiminen</vt:lpstr>
      <vt:lpstr>MET arvoja</vt:lpstr>
      <vt:lpstr>Tehtävä</vt:lpstr>
      <vt:lpstr>Työn kuormitusta vastaava kunto</vt:lpstr>
      <vt:lpstr>Pohdi</vt:lpstr>
      <vt:lpstr>Yhteenveto</vt:lpstr>
      <vt:lpstr>Lähteet</vt:lpstr>
      <vt:lpstr>PowerPoint-esitys</vt:lpstr>
    </vt:vector>
  </TitlesOfParts>
  <Company>UKK-instituutti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Onni Hämäläinen</cp:lastModifiedBy>
  <cp:revision>17</cp:revision>
  <dcterms:created xsi:type="dcterms:W3CDTF">2019-05-05T11:34:58Z</dcterms:created>
  <dcterms:modified xsi:type="dcterms:W3CDTF">2022-04-22T09:07:13Z</dcterms:modified>
</cp:coreProperties>
</file>