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59"/>
  </p:notesMasterIdLst>
  <p:sldIdLst>
    <p:sldId id="274" r:id="rId5"/>
    <p:sldId id="281" r:id="rId6"/>
    <p:sldId id="267" r:id="rId7"/>
    <p:sldId id="263" r:id="rId8"/>
    <p:sldId id="283" r:id="rId9"/>
    <p:sldId id="284" r:id="rId10"/>
    <p:sldId id="336" r:id="rId11"/>
    <p:sldId id="270" r:id="rId12"/>
    <p:sldId id="318" r:id="rId13"/>
    <p:sldId id="346" r:id="rId14"/>
    <p:sldId id="347" r:id="rId15"/>
    <p:sldId id="348" r:id="rId16"/>
    <p:sldId id="319" r:id="rId17"/>
    <p:sldId id="344" r:id="rId18"/>
    <p:sldId id="320" r:id="rId19"/>
    <p:sldId id="345" r:id="rId20"/>
    <p:sldId id="321" r:id="rId21"/>
    <p:sldId id="298" r:id="rId22"/>
    <p:sldId id="330" r:id="rId23"/>
    <p:sldId id="331" r:id="rId24"/>
    <p:sldId id="332" r:id="rId25"/>
    <p:sldId id="333" r:id="rId26"/>
    <p:sldId id="307" r:id="rId27"/>
    <p:sldId id="287" r:id="rId28"/>
    <p:sldId id="308" r:id="rId29"/>
    <p:sldId id="299" r:id="rId30"/>
    <p:sldId id="309" r:id="rId31"/>
    <p:sldId id="300" r:id="rId32"/>
    <p:sldId id="310" r:id="rId33"/>
    <p:sldId id="311" r:id="rId34"/>
    <p:sldId id="340" r:id="rId35"/>
    <p:sldId id="315" r:id="rId36"/>
    <p:sldId id="317" r:id="rId37"/>
    <p:sldId id="334" r:id="rId38"/>
    <p:sldId id="327" r:id="rId39"/>
    <p:sldId id="280" r:id="rId40"/>
    <p:sldId id="339" r:id="rId41"/>
    <p:sldId id="350" r:id="rId42"/>
    <p:sldId id="328" r:id="rId43"/>
    <p:sldId id="322" r:id="rId44"/>
    <p:sldId id="279" r:id="rId45"/>
    <p:sldId id="301" r:id="rId46"/>
    <p:sldId id="314" r:id="rId47"/>
    <p:sldId id="304" r:id="rId48"/>
    <p:sldId id="293" r:id="rId49"/>
    <p:sldId id="335" r:id="rId50"/>
    <p:sldId id="351" r:id="rId51"/>
    <p:sldId id="289" r:id="rId52"/>
    <p:sldId id="337" r:id="rId53"/>
    <p:sldId id="296" r:id="rId54"/>
    <p:sldId id="286" r:id="rId55"/>
    <p:sldId id="295" r:id="rId56"/>
    <p:sldId id="342" r:id="rId57"/>
    <p:sldId id="261" r:id="rId58"/>
  </p:sldIdLst>
  <p:sldSz cx="12192000" cy="6858000"/>
  <p:notesSz cx="6858000" cy="9144000"/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3CF8983-B19C-0C17-CC5E-B9DD2277F06D}" name="Pauliina Husu" initials="PH" userId="S::pauliina.husu@ukkinstituutti.fi::925419db-34ec-415c-bc74-e6d91eecf03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2D80DF-360E-41BB-AD41-625EE322B2C8}" v="10" dt="2023-10-18T07:42:18.0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33" autoAdjust="0"/>
    <p:restoredTop sz="80000" autoAdjust="0"/>
  </p:normalViewPr>
  <p:slideViewPr>
    <p:cSldViewPr snapToGrid="0">
      <p:cViewPr varScale="1">
        <p:scale>
          <a:sx n="52" d="100"/>
          <a:sy n="52" d="100"/>
        </p:scale>
        <p:origin x="114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ea Mäkinen" userId="62331092-9d66-49e8-971b-ba4f0b4574a1" providerId="ADAL" clId="{92B6BEB8-C314-4BF3-9000-1B26C02D9013}"/>
    <pc:docChg chg="undo custSel addSld delSld modSld">
      <pc:chgData name="Teea Mäkinen" userId="62331092-9d66-49e8-971b-ba4f0b4574a1" providerId="ADAL" clId="{92B6BEB8-C314-4BF3-9000-1B26C02D9013}" dt="2023-03-29T11:02:28.711" v="51" actId="2696"/>
      <pc:docMkLst>
        <pc:docMk/>
      </pc:docMkLst>
      <pc:sldChg chg="modSp mod">
        <pc:chgData name="Teea Mäkinen" userId="62331092-9d66-49e8-971b-ba4f0b4574a1" providerId="ADAL" clId="{92B6BEB8-C314-4BF3-9000-1B26C02D9013}" dt="2023-03-29T10:56:46.275" v="49" actId="20577"/>
        <pc:sldMkLst>
          <pc:docMk/>
          <pc:sldMk cId="768775292" sldId="286"/>
        </pc:sldMkLst>
        <pc:spChg chg="mod">
          <ac:chgData name="Teea Mäkinen" userId="62331092-9d66-49e8-971b-ba4f0b4574a1" providerId="ADAL" clId="{92B6BEB8-C314-4BF3-9000-1B26C02D9013}" dt="2023-03-29T10:56:46.275" v="49" actId="20577"/>
          <ac:spMkLst>
            <pc:docMk/>
            <pc:sldMk cId="768775292" sldId="286"/>
            <ac:spMk id="30" creationId="{95EB227C-4317-8943-BA4B-E6EE324314C9}"/>
          </ac:spMkLst>
        </pc:spChg>
      </pc:sldChg>
      <pc:sldChg chg="addSp delSp modSp mod modClrScheme delAnim modAnim chgLayout">
        <pc:chgData name="Teea Mäkinen" userId="62331092-9d66-49e8-971b-ba4f0b4574a1" providerId="ADAL" clId="{92B6BEB8-C314-4BF3-9000-1B26C02D9013}" dt="2023-03-29T10:55:38.525" v="47"/>
        <pc:sldMkLst>
          <pc:docMk/>
          <pc:sldMk cId="2380916954" sldId="333"/>
        </pc:sldMkLst>
        <pc:spChg chg="mod ord">
          <ac:chgData name="Teea Mäkinen" userId="62331092-9d66-49e8-971b-ba4f0b4574a1" providerId="ADAL" clId="{92B6BEB8-C314-4BF3-9000-1B26C02D9013}" dt="2023-03-29T10:52:19.868" v="28" actId="20577"/>
          <ac:spMkLst>
            <pc:docMk/>
            <pc:sldMk cId="2380916954" sldId="333"/>
            <ac:spMk id="2" creationId="{EE1A822D-BDEB-B651-96B5-43CF5EB7214D}"/>
          </ac:spMkLst>
        </pc:spChg>
        <pc:spChg chg="add mod ord">
          <ac:chgData name="Teea Mäkinen" userId="62331092-9d66-49e8-971b-ba4f0b4574a1" providerId="ADAL" clId="{92B6BEB8-C314-4BF3-9000-1B26C02D9013}" dt="2023-03-29T10:55:38.525" v="47"/>
          <ac:spMkLst>
            <pc:docMk/>
            <pc:sldMk cId="2380916954" sldId="333"/>
            <ac:spMk id="3" creationId="{68900609-9B2B-079B-C318-DF1AD38BB592}"/>
          </ac:spMkLst>
        </pc:spChg>
        <pc:spChg chg="mod ord">
          <ac:chgData name="Teea Mäkinen" userId="62331092-9d66-49e8-971b-ba4f0b4574a1" providerId="ADAL" clId="{92B6BEB8-C314-4BF3-9000-1B26C02D9013}" dt="2023-03-29T10:51:42.686" v="18" actId="700"/>
          <ac:spMkLst>
            <pc:docMk/>
            <pc:sldMk cId="2380916954" sldId="333"/>
            <ac:spMk id="4" creationId="{0D3A67E6-4A19-E4BF-C561-41580AE0790F}"/>
          </ac:spMkLst>
        </pc:spChg>
        <pc:spChg chg="add del mod ord">
          <ac:chgData name="Teea Mäkinen" userId="62331092-9d66-49e8-971b-ba4f0b4574a1" providerId="ADAL" clId="{92B6BEB8-C314-4BF3-9000-1B26C02D9013}" dt="2023-03-29T10:51:59.560" v="23"/>
          <ac:spMkLst>
            <pc:docMk/>
            <pc:sldMk cId="2380916954" sldId="333"/>
            <ac:spMk id="5" creationId="{7EC71E22-F9C6-0520-67B5-910FF089D5F7}"/>
          </ac:spMkLst>
        </pc:spChg>
        <pc:spChg chg="add mod">
          <ac:chgData name="Teea Mäkinen" userId="62331092-9d66-49e8-971b-ba4f0b4574a1" providerId="ADAL" clId="{92B6BEB8-C314-4BF3-9000-1B26C02D9013}" dt="2023-03-29T10:51:58.045" v="22" actId="21"/>
          <ac:spMkLst>
            <pc:docMk/>
            <pc:sldMk cId="2380916954" sldId="333"/>
            <ac:spMk id="8" creationId="{FFAD211F-8E89-C4E2-53DF-4EDF75467EFD}"/>
          </ac:spMkLst>
        </pc:spChg>
        <pc:picChg chg="del mod ord">
          <ac:chgData name="Teea Mäkinen" userId="62331092-9d66-49e8-971b-ba4f0b4574a1" providerId="ADAL" clId="{92B6BEB8-C314-4BF3-9000-1B26C02D9013}" dt="2023-03-29T10:51:58.045" v="22" actId="21"/>
          <ac:picMkLst>
            <pc:docMk/>
            <pc:sldMk cId="2380916954" sldId="333"/>
            <ac:picMk id="7" creationId="{71E6C324-9D1F-7EDD-4C64-00E65B8F2F38}"/>
          </ac:picMkLst>
        </pc:picChg>
        <pc:picChg chg="add mod">
          <ac:chgData name="Teea Mäkinen" userId="62331092-9d66-49e8-971b-ba4f0b4574a1" providerId="ADAL" clId="{92B6BEB8-C314-4BF3-9000-1B26C02D9013}" dt="2023-03-29T10:52:13.055" v="26" actId="14100"/>
          <ac:picMkLst>
            <pc:docMk/>
            <pc:sldMk cId="2380916954" sldId="333"/>
            <ac:picMk id="9" creationId="{98673682-1720-8BA9-2145-F493C8FC04C6}"/>
          </ac:picMkLst>
        </pc:picChg>
      </pc:sldChg>
      <pc:sldChg chg="addSp delSp modSp new mod modAnim">
        <pc:chgData name="Teea Mäkinen" userId="62331092-9d66-49e8-971b-ba4f0b4574a1" providerId="ADAL" clId="{92B6BEB8-C314-4BF3-9000-1B26C02D9013}" dt="2023-03-22T11:49:07.707" v="16" actId="478"/>
        <pc:sldMkLst>
          <pc:docMk/>
          <pc:sldMk cId="4082558862" sldId="351"/>
        </pc:sldMkLst>
        <pc:spChg chg="mod">
          <ac:chgData name="Teea Mäkinen" userId="62331092-9d66-49e8-971b-ba4f0b4574a1" providerId="ADAL" clId="{92B6BEB8-C314-4BF3-9000-1B26C02D9013}" dt="2023-03-22T11:48:09.368" v="15" actId="255"/>
          <ac:spMkLst>
            <pc:docMk/>
            <pc:sldMk cId="4082558862" sldId="351"/>
            <ac:spMk id="2" creationId="{37421F26-232B-901D-F93C-865A1766E4C8}"/>
          </ac:spMkLst>
        </pc:spChg>
        <pc:spChg chg="mod">
          <ac:chgData name="Teea Mäkinen" userId="62331092-9d66-49e8-971b-ba4f0b4574a1" providerId="ADAL" clId="{92B6BEB8-C314-4BF3-9000-1B26C02D9013}" dt="2023-03-22T11:47:18.447" v="1"/>
          <ac:spMkLst>
            <pc:docMk/>
            <pc:sldMk cId="4082558862" sldId="351"/>
            <ac:spMk id="3" creationId="{085FEE40-7596-50C4-0594-8CDD7ECE525E}"/>
          </ac:spMkLst>
        </pc:spChg>
        <pc:spChg chg="del">
          <ac:chgData name="Teea Mäkinen" userId="62331092-9d66-49e8-971b-ba4f0b4574a1" providerId="ADAL" clId="{92B6BEB8-C314-4BF3-9000-1B26C02D9013}" dt="2023-03-22T11:47:53.024" v="2"/>
          <ac:spMkLst>
            <pc:docMk/>
            <pc:sldMk cId="4082558862" sldId="351"/>
            <ac:spMk id="4" creationId="{F7A79770-755D-3C96-8CB3-7BBFCE3FDF47}"/>
          </ac:spMkLst>
        </pc:spChg>
        <pc:spChg chg="del">
          <ac:chgData name="Teea Mäkinen" userId="62331092-9d66-49e8-971b-ba4f0b4574a1" providerId="ADAL" clId="{92B6BEB8-C314-4BF3-9000-1B26C02D9013}" dt="2023-03-22T11:49:07.707" v="16" actId="478"/>
          <ac:spMkLst>
            <pc:docMk/>
            <pc:sldMk cId="4082558862" sldId="351"/>
            <ac:spMk id="6" creationId="{18616817-CBA4-2ABB-FBA1-7E7889300E03}"/>
          </ac:spMkLst>
        </pc:spChg>
        <pc:picChg chg="add mod">
          <ac:chgData name="Teea Mäkinen" userId="62331092-9d66-49e8-971b-ba4f0b4574a1" providerId="ADAL" clId="{92B6BEB8-C314-4BF3-9000-1B26C02D9013}" dt="2023-03-22T11:47:53.024" v="2"/>
          <ac:picMkLst>
            <pc:docMk/>
            <pc:sldMk cId="4082558862" sldId="351"/>
            <ac:picMk id="7" creationId="{C42D3E8A-6C69-721E-41F3-CFEF78FD24D8}"/>
          </ac:picMkLst>
        </pc:picChg>
      </pc:sldChg>
      <pc:sldChg chg="new del">
        <pc:chgData name="Teea Mäkinen" userId="62331092-9d66-49e8-971b-ba4f0b4574a1" providerId="ADAL" clId="{92B6BEB8-C314-4BF3-9000-1B26C02D9013}" dt="2023-03-29T10:56:09.073" v="48" actId="2696"/>
        <pc:sldMkLst>
          <pc:docMk/>
          <pc:sldMk cId="1160105047" sldId="352"/>
        </pc:sldMkLst>
      </pc:sldChg>
      <pc:sldChg chg="new del">
        <pc:chgData name="Teea Mäkinen" userId="62331092-9d66-49e8-971b-ba4f0b4574a1" providerId="ADAL" clId="{92B6BEB8-C314-4BF3-9000-1B26C02D9013}" dt="2023-03-29T11:02:28.711" v="51" actId="2696"/>
        <pc:sldMkLst>
          <pc:docMk/>
          <pc:sldMk cId="3789312898" sldId="352"/>
        </pc:sldMkLst>
      </pc:sldChg>
    </pc:docChg>
  </pc:docChgLst>
  <pc:docChgLst>
    <pc:chgData name="Teea Mäkinen" userId="62331092-9d66-49e8-971b-ba4f0b4574a1" providerId="ADAL" clId="{5891F455-5FFF-4F7B-8C8A-130DF2AF0B73}"/>
    <pc:docChg chg="custSel modSld">
      <pc:chgData name="Teea Mäkinen" userId="62331092-9d66-49e8-971b-ba4f0b4574a1" providerId="ADAL" clId="{5891F455-5FFF-4F7B-8C8A-130DF2AF0B73}" dt="2023-09-06T10:10:32.086" v="344" actId="478"/>
      <pc:docMkLst>
        <pc:docMk/>
      </pc:docMkLst>
      <pc:sldChg chg="modSp mod">
        <pc:chgData name="Teea Mäkinen" userId="62331092-9d66-49e8-971b-ba4f0b4574a1" providerId="ADAL" clId="{5891F455-5FFF-4F7B-8C8A-130DF2AF0B73}" dt="2023-09-06T07:33:29.203" v="343" actId="962"/>
        <pc:sldMkLst>
          <pc:docMk/>
          <pc:sldMk cId="4129989624" sldId="270"/>
        </pc:sldMkLst>
        <pc:picChg chg="mod">
          <ac:chgData name="Teea Mäkinen" userId="62331092-9d66-49e8-971b-ba4f0b4574a1" providerId="ADAL" clId="{5891F455-5FFF-4F7B-8C8A-130DF2AF0B73}" dt="2023-09-06T07:33:29.203" v="343" actId="962"/>
          <ac:picMkLst>
            <pc:docMk/>
            <pc:sldMk cId="4129989624" sldId="270"/>
            <ac:picMk id="9" creationId="{58F9A638-2A48-5889-6686-4D3E6E056A1D}"/>
          </ac:picMkLst>
        </pc:picChg>
      </pc:sldChg>
      <pc:sldChg chg="delSp mod">
        <pc:chgData name="Teea Mäkinen" userId="62331092-9d66-49e8-971b-ba4f0b4574a1" providerId="ADAL" clId="{5891F455-5FFF-4F7B-8C8A-130DF2AF0B73}" dt="2023-09-06T10:10:32.086" v="344" actId="478"/>
        <pc:sldMkLst>
          <pc:docMk/>
          <pc:sldMk cId="1339195261" sldId="301"/>
        </pc:sldMkLst>
        <pc:spChg chg="del">
          <ac:chgData name="Teea Mäkinen" userId="62331092-9d66-49e8-971b-ba4f0b4574a1" providerId="ADAL" clId="{5891F455-5FFF-4F7B-8C8A-130DF2AF0B73}" dt="2023-09-06T10:10:32.086" v="344" actId="478"/>
          <ac:spMkLst>
            <pc:docMk/>
            <pc:sldMk cId="1339195261" sldId="301"/>
            <ac:spMk id="6" creationId="{5433590B-E113-FF41-8ACF-313E1B38A446}"/>
          </ac:spMkLst>
        </pc:spChg>
      </pc:sldChg>
    </pc:docChg>
  </pc:docChgLst>
  <pc:docChgLst>
    <pc:chgData name="Teea Mäkinen" userId="62331092-9d66-49e8-971b-ba4f0b4574a1" providerId="ADAL" clId="{8D2D80DF-360E-41BB-AD41-625EE322B2C8}"/>
    <pc:docChg chg="modSld">
      <pc:chgData name="Teea Mäkinen" userId="62331092-9d66-49e8-971b-ba4f0b4574a1" providerId="ADAL" clId="{8D2D80DF-360E-41BB-AD41-625EE322B2C8}" dt="2023-10-18T07:53:44.761" v="121" actId="962"/>
      <pc:docMkLst>
        <pc:docMk/>
      </pc:docMkLst>
      <pc:sldChg chg="modSp mod">
        <pc:chgData name="Teea Mäkinen" userId="62331092-9d66-49e8-971b-ba4f0b4574a1" providerId="ADAL" clId="{8D2D80DF-360E-41BB-AD41-625EE322B2C8}" dt="2023-10-18T07:41:34.837" v="12" actId="962"/>
        <pc:sldMkLst>
          <pc:docMk/>
          <pc:sldMk cId="4129989624" sldId="270"/>
        </pc:sldMkLst>
        <pc:picChg chg="mod">
          <ac:chgData name="Teea Mäkinen" userId="62331092-9d66-49e8-971b-ba4f0b4574a1" providerId="ADAL" clId="{8D2D80DF-360E-41BB-AD41-625EE322B2C8}" dt="2023-10-18T07:41:34.837" v="12" actId="962"/>
          <ac:picMkLst>
            <pc:docMk/>
            <pc:sldMk cId="4129989624" sldId="270"/>
            <ac:picMk id="9" creationId="{58F9A638-2A48-5889-6686-4D3E6E056A1D}"/>
          </ac:picMkLst>
        </pc:picChg>
      </pc:sldChg>
      <pc:sldChg chg="modSp mod">
        <pc:chgData name="Teea Mäkinen" userId="62331092-9d66-49e8-971b-ba4f0b4574a1" providerId="ADAL" clId="{8D2D80DF-360E-41BB-AD41-625EE322B2C8}" dt="2023-10-18T07:52:54.956" v="91" actId="962"/>
        <pc:sldMkLst>
          <pc:docMk/>
          <pc:sldMk cId="4247623715" sldId="279"/>
        </pc:sldMkLst>
        <pc:picChg chg="mod">
          <ac:chgData name="Teea Mäkinen" userId="62331092-9d66-49e8-971b-ba4f0b4574a1" providerId="ADAL" clId="{8D2D80DF-360E-41BB-AD41-625EE322B2C8}" dt="2023-10-18T07:52:54.956" v="91" actId="962"/>
          <ac:picMkLst>
            <pc:docMk/>
            <pc:sldMk cId="4247623715" sldId="279"/>
            <ac:picMk id="10" creationId="{25434DCE-C6CE-5D45-8FC5-9CD2B3396120}"/>
          </ac:picMkLst>
        </pc:picChg>
      </pc:sldChg>
      <pc:sldChg chg="modSp mod modNotesTx">
        <pc:chgData name="Teea Mäkinen" userId="62331092-9d66-49e8-971b-ba4f0b4574a1" providerId="ADAL" clId="{8D2D80DF-360E-41BB-AD41-625EE322B2C8}" dt="2023-10-18T07:53:08.439" v="99" actId="962"/>
        <pc:sldMkLst>
          <pc:docMk/>
          <pc:sldMk cId="266104300" sldId="280"/>
        </pc:sldMkLst>
        <pc:picChg chg="mod">
          <ac:chgData name="Teea Mäkinen" userId="62331092-9d66-49e8-971b-ba4f0b4574a1" providerId="ADAL" clId="{8D2D80DF-360E-41BB-AD41-625EE322B2C8}" dt="2023-10-18T07:53:08.439" v="99" actId="962"/>
          <ac:picMkLst>
            <pc:docMk/>
            <pc:sldMk cId="266104300" sldId="280"/>
            <ac:picMk id="11" creationId="{17294A63-C76B-8EB2-A40A-33636B444AD3}"/>
          </ac:picMkLst>
        </pc:picChg>
      </pc:sldChg>
      <pc:sldChg chg="modSp mod">
        <pc:chgData name="Teea Mäkinen" userId="62331092-9d66-49e8-971b-ba4f0b4574a1" providerId="ADAL" clId="{8D2D80DF-360E-41BB-AD41-625EE322B2C8}" dt="2023-10-18T07:41:16.791" v="1" actId="962"/>
        <pc:sldMkLst>
          <pc:docMk/>
          <pc:sldMk cId="4267655485" sldId="283"/>
        </pc:sldMkLst>
        <pc:picChg chg="mod">
          <ac:chgData name="Teea Mäkinen" userId="62331092-9d66-49e8-971b-ba4f0b4574a1" providerId="ADAL" clId="{8D2D80DF-360E-41BB-AD41-625EE322B2C8}" dt="2023-10-18T07:41:16.791" v="1" actId="962"/>
          <ac:picMkLst>
            <pc:docMk/>
            <pc:sldMk cId="4267655485" sldId="283"/>
            <ac:picMk id="8" creationId="{1BBEC38E-4DB2-194A-859F-95F6B649B218}"/>
          </ac:picMkLst>
        </pc:picChg>
      </pc:sldChg>
      <pc:sldChg chg="modSp mod modNotesTx">
        <pc:chgData name="Teea Mäkinen" userId="62331092-9d66-49e8-971b-ba4f0b4574a1" providerId="ADAL" clId="{8D2D80DF-360E-41BB-AD41-625EE322B2C8}" dt="2023-10-18T07:44:28.907" v="43" actId="962"/>
        <pc:sldMkLst>
          <pc:docMk/>
          <pc:sldMk cId="546424705" sldId="287"/>
        </pc:sldMkLst>
        <pc:picChg chg="mod">
          <ac:chgData name="Teea Mäkinen" userId="62331092-9d66-49e8-971b-ba4f0b4574a1" providerId="ADAL" clId="{8D2D80DF-360E-41BB-AD41-625EE322B2C8}" dt="2023-10-18T07:44:28.907" v="43" actId="962"/>
          <ac:picMkLst>
            <pc:docMk/>
            <pc:sldMk cId="546424705" sldId="287"/>
            <ac:picMk id="10" creationId="{25434DCE-C6CE-5D45-8FC5-9CD2B3396120}"/>
          </ac:picMkLst>
        </pc:picChg>
      </pc:sldChg>
      <pc:sldChg chg="modSp mod">
        <pc:chgData name="Teea Mäkinen" userId="62331092-9d66-49e8-971b-ba4f0b4574a1" providerId="ADAL" clId="{8D2D80DF-360E-41BB-AD41-625EE322B2C8}" dt="2023-10-18T07:52:17.962" v="67" actId="962"/>
        <pc:sldMkLst>
          <pc:docMk/>
          <pc:sldMk cId="1103894162" sldId="295"/>
        </pc:sldMkLst>
        <pc:picChg chg="mod">
          <ac:chgData name="Teea Mäkinen" userId="62331092-9d66-49e8-971b-ba4f0b4574a1" providerId="ADAL" clId="{8D2D80DF-360E-41BB-AD41-625EE322B2C8}" dt="2023-10-18T07:52:17.962" v="67" actId="962"/>
          <ac:picMkLst>
            <pc:docMk/>
            <pc:sldMk cId="1103894162" sldId="295"/>
            <ac:picMk id="11" creationId="{17294A63-C76B-8EB2-A40A-33636B444AD3}"/>
          </ac:picMkLst>
        </pc:picChg>
      </pc:sldChg>
      <pc:sldChg chg="modSp mod">
        <pc:chgData name="Teea Mäkinen" userId="62331092-9d66-49e8-971b-ba4f0b4574a1" providerId="ADAL" clId="{8D2D80DF-360E-41BB-AD41-625EE322B2C8}" dt="2023-10-18T07:43:11.053" v="36" actId="962"/>
        <pc:sldMkLst>
          <pc:docMk/>
          <pc:sldMk cId="1347493466" sldId="298"/>
        </pc:sldMkLst>
        <pc:picChg chg="mod">
          <ac:chgData name="Teea Mäkinen" userId="62331092-9d66-49e8-971b-ba4f0b4574a1" providerId="ADAL" clId="{8D2D80DF-360E-41BB-AD41-625EE322B2C8}" dt="2023-10-18T07:43:11.053" v="36" actId="962"/>
          <ac:picMkLst>
            <pc:docMk/>
            <pc:sldMk cId="1347493466" sldId="298"/>
            <ac:picMk id="8" creationId="{1BBEC38E-4DB2-194A-859F-95F6B649B218}"/>
          </ac:picMkLst>
        </pc:picChg>
      </pc:sldChg>
      <pc:sldChg chg="modSp mod">
        <pc:chgData name="Teea Mäkinen" userId="62331092-9d66-49e8-971b-ba4f0b4574a1" providerId="ADAL" clId="{8D2D80DF-360E-41BB-AD41-625EE322B2C8}" dt="2023-10-18T07:53:44.761" v="121" actId="962"/>
        <pc:sldMkLst>
          <pc:docMk/>
          <pc:sldMk cId="1839442845" sldId="299"/>
        </pc:sldMkLst>
        <pc:picChg chg="mod">
          <ac:chgData name="Teea Mäkinen" userId="62331092-9d66-49e8-971b-ba4f0b4574a1" providerId="ADAL" clId="{8D2D80DF-360E-41BB-AD41-625EE322B2C8}" dt="2023-10-18T07:53:44.761" v="121" actId="962"/>
          <ac:picMkLst>
            <pc:docMk/>
            <pc:sldMk cId="1839442845" sldId="299"/>
            <ac:picMk id="4" creationId="{49BB9368-47BB-BEA8-1822-30D8AE6AB2C4}"/>
          </ac:picMkLst>
        </pc:picChg>
      </pc:sldChg>
      <pc:sldChg chg="modSp mod">
        <pc:chgData name="Teea Mäkinen" userId="62331092-9d66-49e8-971b-ba4f0b4574a1" providerId="ADAL" clId="{8D2D80DF-360E-41BB-AD41-625EE322B2C8}" dt="2023-10-18T07:53:39.047" v="117" actId="962"/>
        <pc:sldMkLst>
          <pc:docMk/>
          <pc:sldMk cId="3173832791" sldId="300"/>
        </pc:sldMkLst>
        <pc:picChg chg="mod">
          <ac:chgData name="Teea Mäkinen" userId="62331092-9d66-49e8-971b-ba4f0b4574a1" providerId="ADAL" clId="{8D2D80DF-360E-41BB-AD41-625EE322B2C8}" dt="2023-10-18T07:53:39.047" v="117" actId="962"/>
          <ac:picMkLst>
            <pc:docMk/>
            <pc:sldMk cId="3173832791" sldId="300"/>
            <ac:picMk id="7" creationId="{9203EE18-C317-7841-7D2C-0B2A971BB6B6}"/>
          </ac:picMkLst>
        </pc:picChg>
      </pc:sldChg>
      <pc:sldChg chg="modSp mod">
        <pc:chgData name="Teea Mäkinen" userId="62331092-9d66-49e8-971b-ba4f0b4574a1" providerId="ADAL" clId="{8D2D80DF-360E-41BB-AD41-625EE322B2C8}" dt="2023-10-18T07:52:47.570" v="85" actId="962"/>
        <pc:sldMkLst>
          <pc:docMk/>
          <pc:sldMk cId="1339195261" sldId="301"/>
        </pc:sldMkLst>
        <pc:picChg chg="mod">
          <ac:chgData name="Teea Mäkinen" userId="62331092-9d66-49e8-971b-ba4f0b4574a1" providerId="ADAL" clId="{8D2D80DF-360E-41BB-AD41-625EE322B2C8}" dt="2023-10-18T07:52:47.570" v="85" actId="962"/>
          <ac:picMkLst>
            <pc:docMk/>
            <pc:sldMk cId="1339195261" sldId="301"/>
            <ac:picMk id="3" creationId="{691D434A-B401-5967-9775-41B5A63155FF}"/>
          </ac:picMkLst>
        </pc:picChg>
      </pc:sldChg>
      <pc:sldChg chg="modSp mod">
        <pc:chgData name="Teea Mäkinen" userId="62331092-9d66-49e8-971b-ba4f0b4574a1" providerId="ADAL" clId="{8D2D80DF-360E-41BB-AD41-625EE322B2C8}" dt="2023-10-18T07:52:32.955" v="73" actId="962"/>
        <pc:sldMkLst>
          <pc:docMk/>
          <pc:sldMk cId="922294993" sldId="304"/>
        </pc:sldMkLst>
        <pc:picChg chg="mod">
          <ac:chgData name="Teea Mäkinen" userId="62331092-9d66-49e8-971b-ba4f0b4574a1" providerId="ADAL" clId="{8D2D80DF-360E-41BB-AD41-625EE322B2C8}" dt="2023-10-18T07:52:32.955" v="73" actId="962"/>
          <ac:picMkLst>
            <pc:docMk/>
            <pc:sldMk cId="922294993" sldId="304"/>
            <ac:picMk id="11" creationId="{17294A63-C76B-8EB2-A40A-33636B444AD3}"/>
          </ac:picMkLst>
        </pc:picChg>
      </pc:sldChg>
      <pc:sldChg chg="modSp mod modNotesTx">
        <pc:chgData name="Teea Mäkinen" userId="62331092-9d66-49e8-971b-ba4f0b4574a1" providerId="ADAL" clId="{8D2D80DF-360E-41BB-AD41-625EE322B2C8}" dt="2023-10-18T07:50:19.496" v="50" actId="20577"/>
        <pc:sldMkLst>
          <pc:docMk/>
          <pc:sldMk cId="384019008" sldId="308"/>
        </pc:sldMkLst>
        <pc:picChg chg="mod">
          <ac:chgData name="Teea Mäkinen" userId="62331092-9d66-49e8-971b-ba4f0b4574a1" providerId="ADAL" clId="{8D2D80DF-360E-41BB-AD41-625EE322B2C8}" dt="2023-10-18T07:44:36.166" v="49" actId="962"/>
          <ac:picMkLst>
            <pc:docMk/>
            <pc:sldMk cId="384019008" sldId="308"/>
            <ac:picMk id="10" creationId="{25434DCE-C6CE-5D45-8FC5-9CD2B3396120}"/>
          </ac:picMkLst>
        </pc:picChg>
      </pc:sldChg>
      <pc:sldChg chg="modSp mod modNotesTx">
        <pc:chgData name="Teea Mäkinen" userId="62331092-9d66-49e8-971b-ba4f0b4574a1" providerId="ADAL" clId="{8D2D80DF-360E-41BB-AD41-625EE322B2C8}" dt="2023-10-18T07:53:41.932" v="119" actId="962"/>
        <pc:sldMkLst>
          <pc:docMk/>
          <pc:sldMk cId="199564873" sldId="309"/>
        </pc:sldMkLst>
        <pc:picChg chg="mod">
          <ac:chgData name="Teea Mäkinen" userId="62331092-9d66-49e8-971b-ba4f0b4574a1" providerId="ADAL" clId="{8D2D80DF-360E-41BB-AD41-625EE322B2C8}" dt="2023-10-18T07:53:41.932" v="119" actId="962"/>
          <ac:picMkLst>
            <pc:docMk/>
            <pc:sldMk cId="199564873" sldId="309"/>
            <ac:picMk id="13" creationId="{FE61501A-81D9-8195-62CD-17BB354AC8C5}"/>
          </ac:picMkLst>
        </pc:picChg>
      </pc:sldChg>
      <pc:sldChg chg="modSp mod modNotesTx">
        <pc:chgData name="Teea Mäkinen" userId="62331092-9d66-49e8-971b-ba4f0b4574a1" providerId="ADAL" clId="{8D2D80DF-360E-41BB-AD41-625EE322B2C8}" dt="2023-10-18T07:53:36.102" v="115" actId="962"/>
        <pc:sldMkLst>
          <pc:docMk/>
          <pc:sldMk cId="1247409424" sldId="310"/>
        </pc:sldMkLst>
        <pc:picChg chg="mod">
          <ac:chgData name="Teea Mäkinen" userId="62331092-9d66-49e8-971b-ba4f0b4574a1" providerId="ADAL" clId="{8D2D80DF-360E-41BB-AD41-625EE322B2C8}" dt="2023-10-18T07:53:36.102" v="115" actId="962"/>
          <ac:picMkLst>
            <pc:docMk/>
            <pc:sldMk cId="1247409424" sldId="310"/>
            <ac:picMk id="8" creationId="{0BD11C15-DF18-8C1F-7228-2997D05A88DE}"/>
          </ac:picMkLst>
        </pc:picChg>
      </pc:sldChg>
      <pc:sldChg chg="modSp mod">
        <pc:chgData name="Teea Mäkinen" userId="62331092-9d66-49e8-971b-ba4f0b4574a1" providerId="ADAL" clId="{8D2D80DF-360E-41BB-AD41-625EE322B2C8}" dt="2023-10-18T07:53:33.163" v="113" actId="962"/>
        <pc:sldMkLst>
          <pc:docMk/>
          <pc:sldMk cId="1959889853" sldId="311"/>
        </pc:sldMkLst>
        <pc:picChg chg="mod">
          <ac:chgData name="Teea Mäkinen" userId="62331092-9d66-49e8-971b-ba4f0b4574a1" providerId="ADAL" clId="{8D2D80DF-360E-41BB-AD41-625EE322B2C8}" dt="2023-10-18T07:53:33.163" v="113" actId="962"/>
          <ac:picMkLst>
            <pc:docMk/>
            <pc:sldMk cId="1959889853" sldId="311"/>
            <ac:picMk id="4" creationId="{AFF7CDA8-C894-C49C-80F6-B7788B0578C9}"/>
          </ac:picMkLst>
        </pc:picChg>
      </pc:sldChg>
      <pc:sldChg chg="modSp mod">
        <pc:chgData name="Teea Mäkinen" userId="62331092-9d66-49e8-971b-ba4f0b4574a1" providerId="ADAL" clId="{8D2D80DF-360E-41BB-AD41-625EE322B2C8}" dt="2023-10-18T07:52:40.130" v="79" actId="962"/>
        <pc:sldMkLst>
          <pc:docMk/>
          <pc:sldMk cId="3912150226" sldId="314"/>
        </pc:sldMkLst>
        <pc:picChg chg="mod">
          <ac:chgData name="Teea Mäkinen" userId="62331092-9d66-49e8-971b-ba4f0b4574a1" providerId="ADAL" clId="{8D2D80DF-360E-41BB-AD41-625EE322B2C8}" dt="2023-10-18T07:52:40.130" v="79" actId="962"/>
          <ac:picMkLst>
            <pc:docMk/>
            <pc:sldMk cId="3912150226" sldId="314"/>
            <ac:picMk id="4" creationId="{6720D0B8-5C21-B08E-0941-FE55027D67D6}"/>
          </ac:picMkLst>
        </pc:picChg>
      </pc:sldChg>
      <pc:sldChg chg="modSp mod">
        <pc:chgData name="Teea Mäkinen" userId="62331092-9d66-49e8-971b-ba4f0b4574a1" providerId="ADAL" clId="{8D2D80DF-360E-41BB-AD41-625EE322B2C8}" dt="2023-10-18T07:53:27.418" v="109" actId="962"/>
        <pc:sldMkLst>
          <pc:docMk/>
          <pc:sldMk cId="2192951517" sldId="315"/>
        </pc:sldMkLst>
        <pc:picChg chg="mod">
          <ac:chgData name="Teea Mäkinen" userId="62331092-9d66-49e8-971b-ba4f0b4574a1" providerId="ADAL" clId="{8D2D80DF-360E-41BB-AD41-625EE322B2C8}" dt="2023-10-18T07:53:27.418" v="109" actId="962"/>
          <ac:picMkLst>
            <pc:docMk/>
            <pc:sldMk cId="2192951517" sldId="315"/>
            <ac:picMk id="7" creationId="{FEF8C7FD-AED7-8122-253B-CFCE78DB46AA}"/>
          </ac:picMkLst>
        </pc:picChg>
      </pc:sldChg>
      <pc:sldChg chg="modSp mod modNotesTx">
        <pc:chgData name="Teea Mäkinen" userId="62331092-9d66-49e8-971b-ba4f0b4574a1" providerId="ADAL" clId="{8D2D80DF-360E-41BB-AD41-625EE322B2C8}" dt="2023-10-18T07:53:23.967" v="107" actId="962"/>
        <pc:sldMkLst>
          <pc:docMk/>
          <pc:sldMk cId="864980375" sldId="317"/>
        </pc:sldMkLst>
        <pc:picChg chg="mod">
          <ac:chgData name="Teea Mäkinen" userId="62331092-9d66-49e8-971b-ba4f0b4574a1" providerId="ADAL" clId="{8D2D80DF-360E-41BB-AD41-625EE322B2C8}" dt="2023-10-18T07:53:23.967" v="107" actId="962"/>
          <ac:picMkLst>
            <pc:docMk/>
            <pc:sldMk cId="864980375" sldId="317"/>
            <ac:picMk id="11" creationId="{8510202D-ABEE-28A9-1D15-B83D0F5E31F9}"/>
          </ac:picMkLst>
        </pc:picChg>
      </pc:sldChg>
      <pc:sldChg chg="modSp mod">
        <pc:chgData name="Teea Mäkinen" userId="62331092-9d66-49e8-971b-ba4f0b4574a1" providerId="ADAL" clId="{8D2D80DF-360E-41BB-AD41-625EE322B2C8}" dt="2023-10-18T07:41:38.863" v="14" actId="962"/>
        <pc:sldMkLst>
          <pc:docMk/>
          <pc:sldMk cId="3539508803" sldId="318"/>
        </pc:sldMkLst>
        <pc:picChg chg="mod">
          <ac:chgData name="Teea Mäkinen" userId="62331092-9d66-49e8-971b-ba4f0b4574a1" providerId="ADAL" clId="{8D2D80DF-360E-41BB-AD41-625EE322B2C8}" dt="2023-10-18T07:41:38.863" v="14" actId="962"/>
          <ac:picMkLst>
            <pc:docMk/>
            <pc:sldMk cId="3539508803" sldId="318"/>
            <ac:picMk id="9" creationId="{D4FF2B7F-1FC6-520E-BD17-6F559A2F77AB}"/>
          </ac:picMkLst>
        </pc:picChg>
      </pc:sldChg>
      <pc:sldChg chg="modSp">
        <pc:chgData name="Teea Mäkinen" userId="62331092-9d66-49e8-971b-ba4f0b4574a1" providerId="ADAL" clId="{8D2D80DF-360E-41BB-AD41-625EE322B2C8}" dt="2023-10-18T07:42:03.298" v="22" actId="962"/>
        <pc:sldMkLst>
          <pc:docMk/>
          <pc:sldMk cId="354872997" sldId="319"/>
        </pc:sldMkLst>
        <pc:picChg chg="mod">
          <ac:chgData name="Teea Mäkinen" userId="62331092-9d66-49e8-971b-ba4f0b4574a1" providerId="ADAL" clId="{8D2D80DF-360E-41BB-AD41-625EE322B2C8}" dt="2023-10-18T07:42:03.298" v="22" actId="962"/>
          <ac:picMkLst>
            <pc:docMk/>
            <pc:sldMk cId="354872997" sldId="319"/>
            <ac:picMk id="2050" creationId="{05891FC4-371B-382A-A31B-163EF38697D7}"/>
          </ac:picMkLst>
        </pc:picChg>
      </pc:sldChg>
      <pc:sldChg chg="modSp">
        <pc:chgData name="Teea Mäkinen" userId="62331092-9d66-49e8-971b-ba4f0b4574a1" providerId="ADAL" clId="{8D2D80DF-360E-41BB-AD41-625EE322B2C8}" dt="2023-10-18T07:42:11.404" v="26" actId="962"/>
        <pc:sldMkLst>
          <pc:docMk/>
          <pc:sldMk cId="4239700922" sldId="320"/>
        </pc:sldMkLst>
        <pc:picChg chg="mod">
          <ac:chgData name="Teea Mäkinen" userId="62331092-9d66-49e8-971b-ba4f0b4574a1" providerId="ADAL" clId="{8D2D80DF-360E-41BB-AD41-625EE322B2C8}" dt="2023-10-18T07:42:11.404" v="26" actId="962"/>
          <ac:picMkLst>
            <pc:docMk/>
            <pc:sldMk cId="4239700922" sldId="320"/>
            <ac:picMk id="3074" creationId="{431332F6-847A-CF86-53EF-2633648924E0}"/>
          </ac:picMkLst>
        </pc:picChg>
      </pc:sldChg>
      <pc:sldChg chg="modSp">
        <pc:chgData name="Teea Mäkinen" userId="62331092-9d66-49e8-971b-ba4f0b4574a1" providerId="ADAL" clId="{8D2D80DF-360E-41BB-AD41-625EE322B2C8}" dt="2023-10-18T07:42:18.012" v="30" actId="962"/>
        <pc:sldMkLst>
          <pc:docMk/>
          <pc:sldMk cId="3413980882" sldId="321"/>
        </pc:sldMkLst>
        <pc:picChg chg="mod">
          <ac:chgData name="Teea Mäkinen" userId="62331092-9d66-49e8-971b-ba4f0b4574a1" providerId="ADAL" clId="{8D2D80DF-360E-41BB-AD41-625EE322B2C8}" dt="2023-10-18T07:42:18.012" v="30" actId="962"/>
          <ac:picMkLst>
            <pc:docMk/>
            <pc:sldMk cId="3413980882" sldId="321"/>
            <ac:picMk id="4098" creationId="{33C7DC2A-F320-ACD5-D374-64D6F3EB48C8}"/>
          </ac:picMkLst>
        </pc:picChg>
      </pc:sldChg>
      <pc:sldChg chg="modSp mod modNotesTx">
        <pc:chgData name="Teea Mäkinen" userId="62331092-9d66-49e8-971b-ba4f0b4574a1" providerId="ADAL" clId="{8D2D80DF-360E-41BB-AD41-625EE322B2C8}" dt="2023-10-18T07:53:18.067" v="105" actId="962"/>
        <pc:sldMkLst>
          <pc:docMk/>
          <pc:sldMk cId="314974278" sldId="327"/>
        </pc:sldMkLst>
        <pc:picChg chg="mod">
          <ac:chgData name="Teea Mäkinen" userId="62331092-9d66-49e8-971b-ba4f0b4574a1" providerId="ADAL" clId="{8D2D80DF-360E-41BB-AD41-625EE322B2C8}" dt="2023-10-18T07:53:18.067" v="105" actId="962"/>
          <ac:picMkLst>
            <pc:docMk/>
            <pc:sldMk cId="314974278" sldId="327"/>
            <ac:picMk id="10" creationId="{25434DCE-C6CE-5D45-8FC5-9CD2B3396120}"/>
          </ac:picMkLst>
        </pc:picChg>
      </pc:sldChg>
      <pc:sldChg chg="modSp mod">
        <pc:chgData name="Teea Mäkinen" userId="62331092-9d66-49e8-971b-ba4f0b4574a1" providerId="ADAL" clId="{8D2D80DF-360E-41BB-AD41-625EE322B2C8}" dt="2023-10-18T07:52:58.853" v="93" actId="962"/>
        <pc:sldMkLst>
          <pc:docMk/>
          <pc:sldMk cId="3406480789" sldId="328"/>
        </pc:sldMkLst>
        <pc:picChg chg="mod">
          <ac:chgData name="Teea Mäkinen" userId="62331092-9d66-49e8-971b-ba4f0b4574a1" providerId="ADAL" clId="{8D2D80DF-360E-41BB-AD41-625EE322B2C8}" dt="2023-10-18T07:52:58.853" v="93" actId="962"/>
          <ac:picMkLst>
            <pc:docMk/>
            <pc:sldMk cId="3406480789" sldId="328"/>
            <ac:picMk id="10" creationId="{25434DCE-C6CE-5D45-8FC5-9CD2B3396120}"/>
          </ac:picMkLst>
        </pc:picChg>
      </pc:sldChg>
      <pc:sldChg chg="modSp mod">
        <pc:chgData name="Teea Mäkinen" userId="62331092-9d66-49e8-971b-ba4f0b4574a1" providerId="ADAL" clId="{8D2D80DF-360E-41BB-AD41-625EE322B2C8}" dt="2023-10-18T07:41:24.511" v="6" actId="20577"/>
        <pc:sldMkLst>
          <pc:docMk/>
          <pc:sldMk cId="3469035856" sldId="336"/>
        </pc:sldMkLst>
        <pc:spChg chg="mod">
          <ac:chgData name="Teea Mäkinen" userId="62331092-9d66-49e8-971b-ba4f0b4574a1" providerId="ADAL" clId="{8D2D80DF-360E-41BB-AD41-625EE322B2C8}" dt="2023-10-18T07:41:24.511" v="6" actId="20577"/>
          <ac:spMkLst>
            <pc:docMk/>
            <pc:sldMk cId="3469035856" sldId="336"/>
            <ac:spMk id="3" creationId="{085B7683-A8BC-F390-00F0-4840D62BECF1}"/>
          </ac:spMkLst>
        </pc:spChg>
      </pc:sldChg>
      <pc:sldChg chg="modSp mod modNotesTx">
        <pc:chgData name="Teea Mäkinen" userId="62331092-9d66-49e8-971b-ba4f0b4574a1" providerId="ADAL" clId="{8D2D80DF-360E-41BB-AD41-625EE322B2C8}" dt="2023-10-18T07:52:03.199" v="63" actId="962"/>
        <pc:sldMkLst>
          <pc:docMk/>
          <pc:sldMk cId="2439858749" sldId="339"/>
        </pc:sldMkLst>
        <pc:picChg chg="mod">
          <ac:chgData name="Teea Mäkinen" userId="62331092-9d66-49e8-971b-ba4f0b4574a1" providerId="ADAL" clId="{8D2D80DF-360E-41BB-AD41-625EE322B2C8}" dt="2023-10-18T07:52:03.199" v="63" actId="962"/>
          <ac:picMkLst>
            <pc:docMk/>
            <pc:sldMk cId="2439858749" sldId="339"/>
            <ac:picMk id="10" creationId="{25434DCE-C6CE-5D45-8FC5-9CD2B3396120}"/>
          </ac:picMkLst>
        </pc:picChg>
      </pc:sldChg>
      <pc:sldChg chg="modSp mod modNotesTx">
        <pc:chgData name="Teea Mäkinen" userId="62331092-9d66-49e8-971b-ba4f0b4574a1" providerId="ADAL" clId="{8D2D80DF-360E-41BB-AD41-625EE322B2C8}" dt="2023-10-18T07:53:30.425" v="111" actId="962"/>
        <pc:sldMkLst>
          <pc:docMk/>
          <pc:sldMk cId="1429014644" sldId="340"/>
        </pc:sldMkLst>
        <pc:picChg chg="mod">
          <ac:chgData name="Teea Mäkinen" userId="62331092-9d66-49e8-971b-ba4f0b4574a1" providerId="ADAL" clId="{8D2D80DF-360E-41BB-AD41-625EE322B2C8}" dt="2023-10-18T07:53:30.425" v="111" actId="962"/>
          <ac:picMkLst>
            <pc:docMk/>
            <pc:sldMk cId="1429014644" sldId="340"/>
            <ac:picMk id="8" creationId="{961D7374-38B7-9727-7087-FE6EB6E86505}"/>
          </ac:picMkLst>
        </pc:picChg>
      </pc:sldChg>
      <pc:sldChg chg="modSp">
        <pc:chgData name="Teea Mäkinen" userId="62331092-9d66-49e8-971b-ba4f0b4574a1" providerId="ADAL" clId="{8D2D80DF-360E-41BB-AD41-625EE322B2C8}" dt="2023-10-18T07:42:07.708" v="24" actId="962"/>
        <pc:sldMkLst>
          <pc:docMk/>
          <pc:sldMk cId="3467281043" sldId="344"/>
        </pc:sldMkLst>
        <pc:picChg chg="mod">
          <ac:chgData name="Teea Mäkinen" userId="62331092-9d66-49e8-971b-ba4f0b4574a1" providerId="ADAL" clId="{8D2D80DF-360E-41BB-AD41-625EE322B2C8}" dt="2023-10-18T07:42:07.708" v="24" actId="962"/>
          <ac:picMkLst>
            <pc:docMk/>
            <pc:sldMk cId="3467281043" sldId="344"/>
            <ac:picMk id="7" creationId="{F9D023F5-BDFE-3BF9-C884-74C31AE9DEEA}"/>
          </ac:picMkLst>
        </pc:picChg>
      </pc:sldChg>
      <pc:sldChg chg="modSp">
        <pc:chgData name="Teea Mäkinen" userId="62331092-9d66-49e8-971b-ba4f0b4574a1" providerId="ADAL" clId="{8D2D80DF-360E-41BB-AD41-625EE322B2C8}" dt="2023-10-18T07:42:15.014" v="28" actId="962"/>
        <pc:sldMkLst>
          <pc:docMk/>
          <pc:sldMk cId="611818285" sldId="345"/>
        </pc:sldMkLst>
        <pc:picChg chg="mod">
          <ac:chgData name="Teea Mäkinen" userId="62331092-9d66-49e8-971b-ba4f0b4574a1" providerId="ADAL" clId="{8D2D80DF-360E-41BB-AD41-625EE322B2C8}" dt="2023-10-18T07:42:15.014" v="28" actId="962"/>
          <ac:picMkLst>
            <pc:docMk/>
            <pc:sldMk cId="611818285" sldId="345"/>
            <ac:picMk id="7" creationId="{246097E0-CAA6-700D-1767-62F0384BD869}"/>
          </ac:picMkLst>
        </pc:picChg>
      </pc:sldChg>
      <pc:sldChg chg="modSp mod">
        <pc:chgData name="Teea Mäkinen" userId="62331092-9d66-49e8-971b-ba4f0b4574a1" providerId="ADAL" clId="{8D2D80DF-360E-41BB-AD41-625EE322B2C8}" dt="2023-10-18T07:41:44.557" v="16" actId="962"/>
        <pc:sldMkLst>
          <pc:docMk/>
          <pc:sldMk cId="1639000655" sldId="346"/>
        </pc:sldMkLst>
        <pc:picChg chg="mod">
          <ac:chgData name="Teea Mäkinen" userId="62331092-9d66-49e8-971b-ba4f0b4574a1" providerId="ADAL" clId="{8D2D80DF-360E-41BB-AD41-625EE322B2C8}" dt="2023-10-18T07:41:44.557" v="16" actId="962"/>
          <ac:picMkLst>
            <pc:docMk/>
            <pc:sldMk cId="1639000655" sldId="346"/>
            <ac:picMk id="4" creationId="{D463FA78-985F-AF07-017E-735CC5160438}"/>
          </ac:picMkLst>
        </pc:picChg>
      </pc:sldChg>
      <pc:sldChg chg="modSp mod">
        <pc:chgData name="Teea Mäkinen" userId="62331092-9d66-49e8-971b-ba4f0b4574a1" providerId="ADAL" clId="{8D2D80DF-360E-41BB-AD41-625EE322B2C8}" dt="2023-10-18T07:41:56.171" v="18" actId="962"/>
        <pc:sldMkLst>
          <pc:docMk/>
          <pc:sldMk cId="3900216156" sldId="347"/>
        </pc:sldMkLst>
        <pc:picChg chg="mod">
          <ac:chgData name="Teea Mäkinen" userId="62331092-9d66-49e8-971b-ba4f0b4574a1" providerId="ADAL" clId="{8D2D80DF-360E-41BB-AD41-625EE322B2C8}" dt="2023-10-18T07:41:56.171" v="18" actId="962"/>
          <ac:picMkLst>
            <pc:docMk/>
            <pc:sldMk cId="3900216156" sldId="347"/>
            <ac:picMk id="3" creationId="{C19B9D82-AF24-E4B0-46A7-63750820E3F8}"/>
          </ac:picMkLst>
        </pc:picChg>
      </pc:sldChg>
      <pc:sldChg chg="modSp mod">
        <pc:chgData name="Teea Mäkinen" userId="62331092-9d66-49e8-971b-ba4f0b4574a1" providerId="ADAL" clId="{8D2D80DF-360E-41BB-AD41-625EE322B2C8}" dt="2023-10-18T07:41:59.621" v="20" actId="962"/>
        <pc:sldMkLst>
          <pc:docMk/>
          <pc:sldMk cId="3463177208" sldId="348"/>
        </pc:sldMkLst>
        <pc:picChg chg="mod">
          <ac:chgData name="Teea Mäkinen" userId="62331092-9d66-49e8-971b-ba4f0b4574a1" providerId="ADAL" clId="{8D2D80DF-360E-41BB-AD41-625EE322B2C8}" dt="2023-10-18T07:41:59.621" v="20" actId="962"/>
          <ac:picMkLst>
            <pc:docMk/>
            <pc:sldMk cId="3463177208" sldId="348"/>
            <ac:picMk id="3" creationId="{C61659B7-66AD-45B4-BB7F-A47BBBF6A8F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4FC963-660D-F34D-B950-A25B41F94706}" type="datetimeFigureOut">
              <a:rPr lang="en-FI" smtClean="0"/>
              <a:t>10/18/2023</a:t>
            </a:fld>
            <a:endParaRPr lang="en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5188CD-4A89-A44B-83CD-6B80A988F6C9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965507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188CD-4A89-A44B-83CD-6B80A988F6C9}" type="slidenum">
              <a:rPr lang="en-FI" smtClean="0"/>
              <a:t>1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008265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188CD-4A89-A44B-83CD-6B80A988F6C9}" type="slidenum">
              <a:rPr lang="en-FI" smtClean="0"/>
              <a:t>13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9828019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188CD-4A89-A44B-83CD-6B80A988F6C9}" type="slidenum">
              <a:rPr lang="en-FI" smtClean="0"/>
              <a:t>15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173052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188CD-4A89-A44B-83CD-6B80A988F6C9}" type="slidenum">
              <a:rPr lang="en-FI" smtClean="0"/>
              <a:t>17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9204095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188CD-4A89-A44B-83CD-6B80A988F6C9}" type="slidenum">
              <a:rPr lang="en-FI" smtClean="0"/>
              <a:t>18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7271530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188CD-4A89-A44B-83CD-6B80A988F6C9}" type="slidenum">
              <a:rPr lang="en-FI" smtClean="0"/>
              <a:t>23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6001358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188CD-4A89-A44B-83CD-6B80A988F6C9}" type="slidenum">
              <a:rPr lang="en-FI" smtClean="0"/>
              <a:t>24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0744037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188CD-4A89-A44B-83CD-6B80A988F6C9}" type="slidenum">
              <a:rPr lang="en-FI" smtClean="0"/>
              <a:t>25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8647731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188CD-4A89-A44B-83CD-6B80A988F6C9}" type="slidenum">
              <a:rPr lang="en-FI" smtClean="0"/>
              <a:t>27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9687515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188CD-4A89-A44B-83CD-6B80A988F6C9}" type="slidenum">
              <a:rPr lang="en-FI" smtClean="0"/>
              <a:t>29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5289150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188CD-4A89-A44B-83CD-6B80A988F6C9}" type="slidenum">
              <a:rPr lang="en-FI" smtClean="0"/>
              <a:t>31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811694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188CD-4A89-A44B-83CD-6B80A988F6C9}" type="slidenum">
              <a:rPr lang="en-FI" smtClean="0"/>
              <a:t>2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0199970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188CD-4A89-A44B-83CD-6B80A988F6C9}" type="slidenum">
              <a:rPr lang="en-FI" smtClean="0"/>
              <a:t>33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8829980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188CD-4A89-A44B-83CD-6B80A988F6C9}" type="slidenum">
              <a:rPr lang="en-FI" smtClean="0"/>
              <a:t>35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8947236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188CD-4A89-A44B-83CD-6B80A988F6C9}" type="slidenum">
              <a:rPr lang="en-FI" smtClean="0"/>
              <a:t>36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9058987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188CD-4A89-A44B-83CD-6B80A988F6C9}" type="slidenum">
              <a:rPr lang="en-FI" smtClean="0"/>
              <a:t>37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7743797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188CD-4A89-A44B-83CD-6B80A988F6C9}" type="slidenum">
              <a:rPr lang="en-FI" smtClean="0"/>
              <a:t>39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1653944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188CD-4A89-A44B-83CD-6B80A988F6C9}" type="slidenum">
              <a:rPr lang="en-FI" smtClean="0"/>
              <a:t>40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4737383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188CD-4A89-A44B-83CD-6B80A988F6C9}" type="slidenum">
              <a:rPr lang="en-FI" smtClean="0"/>
              <a:t>41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0536823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188CD-4A89-A44B-83CD-6B80A988F6C9}" type="slidenum">
              <a:rPr lang="en-FI" smtClean="0"/>
              <a:t>42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5360440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188CD-4A89-A44B-83CD-6B80A988F6C9}" type="slidenum">
              <a:rPr lang="en-FI" smtClean="0"/>
              <a:t>43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2111616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188CD-4A89-A44B-83CD-6B80A988F6C9}" type="slidenum">
              <a:rPr lang="en-FI" smtClean="0"/>
              <a:t>44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943416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188CD-4A89-A44B-83CD-6B80A988F6C9}" type="slidenum">
              <a:rPr lang="en-FI" smtClean="0"/>
              <a:t>3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7068607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188CD-4A89-A44B-83CD-6B80A988F6C9}" type="slidenum">
              <a:rPr lang="en-FI" smtClean="0"/>
              <a:t>45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6620253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188CD-4A89-A44B-83CD-6B80A988F6C9}" type="slidenum">
              <a:rPr lang="en-FI" smtClean="0"/>
              <a:t>48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315437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188CD-4A89-A44B-83CD-6B80A988F6C9}" type="slidenum">
              <a:rPr lang="en-FI" smtClean="0"/>
              <a:t>50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1270727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188CD-4A89-A44B-83CD-6B80A988F6C9}" type="slidenum">
              <a:rPr lang="en-FI" smtClean="0"/>
              <a:t>51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6166960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188CD-4A89-A44B-83CD-6B80A988F6C9}" type="slidenum">
              <a:rPr lang="en-FI" smtClean="0"/>
              <a:t>52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2709071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Tx/>
              <a:buNone/>
            </a:pP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188CD-4A89-A44B-83CD-6B80A988F6C9}" type="slidenum">
              <a:rPr lang="en-FI" smtClean="0"/>
              <a:t>53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112321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188CD-4A89-A44B-83CD-6B80A988F6C9}" type="slidenum">
              <a:rPr lang="en-FI" smtClean="0"/>
              <a:t>54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641883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188CD-4A89-A44B-83CD-6B80A988F6C9}" type="slidenum">
              <a:rPr lang="en-FI" smtClean="0"/>
              <a:t>4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823036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188CD-4A89-A44B-83CD-6B80A988F6C9}" type="slidenum">
              <a:rPr lang="en-FI" smtClean="0"/>
              <a:t>5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537196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188CD-4A89-A44B-83CD-6B80A988F6C9}" type="slidenum">
              <a:rPr lang="en-FI" smtClean="0"/>
              <a:t>6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779497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188CD-4A89-A44B-83CD-6B80A988F6C9}" type="slidenum">
              <a:rPr lang="en-FI" smtClean="0"/>
              <a:t>7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34962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Toiminnallinen opetusidea: BINGO</a:t>
            </a:r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188CD-4A89-A44B-83CD-6B80A988F6C9}" type="slidenum">
              <a:rPr lang="en-FI" smtClean="0"/>
              <a:t>8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02451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188CD-4A89-A44B-83CD-6B80A988F6C9}" type="slidenum">
              <a:rPr lang="en-FI" smtClean="0"/>
              <a:t>9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255388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36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5.png"/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- Color backgrou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1F01E-DAFC-B540-A641-7C0A278F20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020155"/>
            <a:ext cx="9144000" cy="2387600"/>
          </a:xfrm>
        </p:spPr>
        <p:txBody>
          <a:bodyPr anchor="b"/>
          <a:lstStyle>
            <a:lvl1pPr algn="l">
              <a:defRPr sz="6000" b="1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113A1F2D-0697-6744-9E61-C32E906FF3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144" y="452063"/>
            <a:ext cx="420706" cy="430267"/>
          </a:xfrm>
          <a:prstGeom prst="rect">
            <a:avLst/>
          </a:prstGeom>
        </p:spPr>
      </p:pic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BD32E681-03F5-414E-BB90-E086AF95F0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0808" y="440415"/>
            <a:ext cx="397827" cy="418229"/>
          </a:xfrm>
          <a:prstGeom prst="rect">
            <a:avLst/>
          </a:prstGeom>
        </p:spPr>
      </p:pic>
      <p:pic>
        <p:nvPicPr>
          <p:cNvPr id="7" name="Picture 6" descr="A close up of a hanger&#10;&#10;Description automatically generated">
            <a:extLst>
              <a:ext uri="{FF2B5EF4-FFF2-40B4-BE49-F238E27FC236}">
                <a16:creationId xmlns:a16="http://schemas.microsoft.com/office/drawing/2014/main" id="{91033913-E1D6-AD47-B0B6-73D4033FE7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22565">
            <a:off x="1511258" y="-58562"/>
            <a:ext cx="1526193" cy="429242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81162D4-4434-9843-9E3E-66B707C91AC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954" y="499336"/>
            <a:ext cx="541702" cy="515491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1BDC3E67-3C8C-6D4A-AF4A-E104885B1BC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371" y="1047057"/>
            <a:ext cx="365440" cy="426347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23BB0C43-9E64-8947-8F57-44CCD7FB4F8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21314">
            <a:off x="214648" y="1103281"/>
            <a:ext cx="576510" cy="855757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9702B021-5432-3B40-A380-395D7DD01E6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21730">
            <a:off x="-71657" y="950803"/>
            <a:ext cx="376898" cy="439714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A674FE28-85B7-9D4E-A2DB-3C539AC534E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45789">
            <a:off x="-105637" y="1833743"/>
            <a:ext cx="506669" cy="518183"/>
          </a:xfrm>
          <a:prstGeom prst="rect">
            <a:avLst/>
          </a:prstGeom>
        </p:spPr>
      </p:pic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D5A3D3AD-7CF0-2F42-BC7E-37A7B65E630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531596">
            <a:off x="-280324" y="119330"/>
            <a:ext cx="541702" cy="515491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6D01521C-3D32-7E4C-99E5-4434005E573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012779">
            <a:off x="778486" y="-477273"/>
            <a:ext cx="576510" cy="855757"/>
          </a:xfrm>
          <a:prstGeom prst="rect">
            <a:avLst/>
          </a:prstGeom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34B35C75-F42A-124F-B67C-BDF35DCD1A5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449211">
            <a:off x="3205157" y="-209115"/>
            <a:ext cx="541702" cy="418229"/>
          </a:xfrm>
          <a:prstGeom prst="rect">
            <a:avLst/>
          </a:prstGeom>
        </p:spPr>
      </p:pic>
      <p:pic>
        <p:nvPicPr>
          <p:cNvPr id="16" name="Picture 15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F055EE0C-5A0B-F445-8056-F5B2EBFF10B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0193" y="5903525"/>
            <a:ext cx="1449180" cy="61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465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2 - Colo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24E29-9B90-FD4A-9713-7CB5D1D40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499028" cy="1658747"/>
          </a:xfrm>
        </p:spPr>
        <p:txBody>
          <a:bodyPr>
            <a:normAutofit/>
          </a:bodyPr>
          <a:lstStyle>
            <a:lvl1pPr>
              <a:defRPr sz="4400" b="1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062B29-795F-EF44-9761-A4F23192D4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779775"/>
            <a:ext cx="5256212" cy="3409887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accent3"/>
                </a:solidFill>
              </a:defRPr>
            </a:lvl1pPr>
            <a:lvl2pPr>
              <a:defRPr sz="1600">
                <a:solidFill>
                  <a:schemeClr val="accent3"/>
                </a:solidFill>
              </a:defRPr>
            </a:lvl2pPr>
            <a:lvl3pPr>
              <a:defRPr sz="1400">
                <a:solidFill>
                  <a:schemeClr val="accent3"/>
                </a:solidFill>
              </a:defRPr>
            </a:lvl3pPr>
            <a:lvl4pPr>
              <a:defRPr sz="1200">
                <a:solidFill>
                  <a:schemeClr val="accent3"/>
                </a:solidFill>
              </a:defRPr>
            </a:lvl4pPr>
            <a:lvl5pPr>
              <a:defRPr sz="12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0F872D-83FA-374B-BB75-9320A03941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85667" y="-9526"/>
            <a:ext cx="5806333" cy="6867525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FI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FA904CD-1699-8C4F-BB72-809D86F7A4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58750" y="6356350"/>
            <a:ext cx="3423402" cy="365125"/>
          </a:xfrm>
        </p:spPr>
        <p:txBody>
          <a:bodyPr/>
          <a:lstStyle>
            <a:lvl1pPr>
              <a:defRPr sz="10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fld id="{F86E3D41-17F0-8D40-8664-79E89B956442}" type="datetime1">
              <a:rPr lang="fi-FI" smtClean="0"/>
              <a:pPr/>
              <a:t>18.10.2023</a:t>
            </a:fld>
            <a:endParaRPr lang="en-FI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DE75EEA-CBD4-FC46-8DE4-D8D8819B0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89324" y="6356350"/>
            <a:ext cx="864476" cy="365125"/>
          </a:xfrm>
        </p:spPr>
        <p:txBody>
          <a:bodyPr/>
          <a:lstStyle>
            <a:lvl1pPr>
              <a:defRPr sz="10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fld id="{0DBA3EDB-2E27-3B4A-BA17-C91D3FFB199F}" type="slidenum">
              <a:rPr lang="en-FI" smtClean="0"/>
              <a:pPr/>
              <a:t>‹#›</a:t>
            </a:fld>
            <a:endParaRPr lang="en-FI"/>
          </a:p>
        </p:txBody>
      </p:sp>
      <p:pic>
        <p:nvPicPr>
          <p:cNvPr id="15" name="Picture 14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A700B124-37E3-F946-9354-88AD6B9620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374924"/>
            <a:ext cx="682464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8681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2 -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24E29-9B90-FD4A-9713-7CB5D1D40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499028" cy="1658747"/>
          </a:xfrm>
        </p:spPr>
        <p:txBody>
          <a:bodyPr>
            <a:normAutofit/>
          </a:bodyPr>
          <a:lstStyle>
            <a:lvl1pPr>
              <a:defRPr sz="4400" b="1" i="0">
                <a:solidFill>
                  <a:schemeClr val="accent2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062B29-795F-EF44-9761-A4F23192D4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779775"/>
            <a:ext cx="5256212" cy="3409887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accent4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  <a:lvl3pPr>
              <a:defRPr sz="1400">
                <a:solidFill>
                  <a:schemeClr val="accent4"/>
                </a:solidFill>
              </a:defRPr>
            </a:lvl3pPr>
            <a:lvl4pPr>
              <a:defRPr sz="1200">
                <a:solidFill>
                  <a:schemeClr val="accent4"/>
                </a:solidFill>
              </a:defRPr>
            </a:lvl4pPr>
            <a:lvl5pPr>
              <a:defRPr sz="12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0F872D-83FA-374B-BB75-9320A03941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85667" y="-9526"/>
            <a:ext cx="5806333" cy="6867525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FI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FAC97A3F-EC41-854A-A502-7196F4DBC5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58750" y="6356350"/>
            <a:ext cx="3423402" cy="365125"/>
          </a:xfrm>
        </p:spPr>
        <p:txBody>
          <a:bodyPr/>
          <a:lstStyle>
            <a:lvl1pPr>
              <a:defRPr sz="10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fld id="{F86E3D41-17F0-8D40-8664-79E89B956442}" type="datetime1">
              <a:rPr lang="fi-FI" smtClean="0"/>
              <a:t>18.10.2023</a:t>
            </a:fld>
            <a:endParaRPr lang="en-FI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534AF29-7A63-3444-ABC3-9BFD375DA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89324" y="6356350"/>
            <a:ext cx="864476" cy="365125"/>
          </a:xfrm>
        </p:spPr>
        <p:txBody>
          <a:bodyPr/>
          <a:lstStyle>
            <a:lvl1pPr>
              <a:defRPr sz="10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fld id="{0DBA3EDB-2E27-3B4A-BA17-C91D3FFB199F}" type="slidenum">
              <a:rPr lang="en-FI" smtClean="0"/>
              <a:pPr/>
              <a:t>‹#›</a:t>
            </a:fld>
            <a:endParaRPr lang="en-FI" sz="1000"/>
          </a:p>
        </p:txBody>
      </p:sp>
      <p:pic>
        <p:nvPicPr>
          <p:cNvPr id="3" name="Picture 11" descr="A picture containing plate, drawing&#10;&#10;Description automatically generated">
            <a:extLst>
              <a:ext uri="{FF2B5EF4-FFF2-40B4-BE49-F238E27FC236}">
                <a16:creationId xmlns:a16="http://schemas.microsoft.com/office/drawing/2014/main" id="{4685DCF2-E986-4C6C-8DD2-4135417D95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965" y="6103375"/>
            <a:ext cx="1198932" cy="50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3818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9D3B4-19CE-DE40-B62A-F330147C84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151939"/>
            <a:ext cx="7321550" cy="1277061"/>
          </a:xfrm>
        </p:spPr>
        <p:txBody>
          <a:bodyPr anchor="b">
            <a:normAutofit/>
          </a:bodyPr>
          <a:lstStyle>
            <a:lvl1pPr>
              <a:defRPr sz="6000" b="1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Thank you text!</a:t>
            </a:r>
            <a:endParaRPr lang="en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52927A-4C5D-8740-9A5D-F95E11E3CB2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713356"/>
            <a:ext cx="7321550" cy="2476306"/>
          </a:xfrm>
        </p:spPr>
        <p:txBody>
          <a:bodyPr>
            <a:normAutofit/>
          </a:bodyPr>
          <a:lstStyle>
            <a:lvl1pPr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  <a:lvl3pPr>
              <a:defRPr sz="1400">
                <a:solidFill>
                  <a:schemeClr val="accent4"/>
                </a:solidFill>
              </a:defRPr>
            </a:lvl3pPr>
            <a:lvl4pPr>
              <a:defRPr sz="1200">
                <a:solidFill>
                  <a:schemeClr val="accent4"/>
                </a:solidFill>
              </a:defRPr>
            </a:lvl4pPr>
            <a:lvl5pPr>
              <a:defRPr sz="12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Email</a:t>
            </a:r>
          </a:p>
          <a:p>
            <a:pPr lvl="0"/>
            <a:endParaRPr lang="en-GB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25A13641-C7FD-9A49-87F1-04296B91A5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144" y="452063"/>
            <a:ext cx="420706" cy="430267"/>
          </a:xfrm>
          <a:prstGeom prst="rect">
            <a:avLst/>
          </a:prstGeom>
        </p:spPr>
      </p:pic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F6359E0E-1AEF-0E4E-ABD5-5C13581E47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0808" y="440415"/>
            <a:ext cx="397827" cy="418229"/>
          </a:xfrm>
          <a:prstGeom prst="rect">
            <a:avLst/>
          </a:prstGeom>
        </p:spPr>
      </p:pic>
      <p:pic>
        <p:nvPicPr>
          <p:cNvPr id="7" name="Picture 6" descr="A close up of a hanger&#10;&#10;Description automatically generated">
            <a:extLst>
              <a:ext uri="{FF2B5EF4-FFF2-40B4-BE49-F238E27FC236}">
                <a16:creationId xmlns:a16="http://schemas.microsoft.com/office/drawing/2014/main" id="{E1DAD351-D316-5749-ADB6-003CAA2A8D0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22565">
            <a:off x="1511258" y="-58562"/>
            <a:ext cx="1526193" cy="429242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33979507-D41A-FC4B-912A-4FFF83CAA0F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954" y="499336"/>
            <a:ext cx="541702" cy="515491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D9458B9B-0B88-634A-9700-C6A217A281D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371" y="1047057"/>
            <a:ext cx="365440" cy="426347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300C3225-0E3F-A74A-9E75-08D6526BC9B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21314">
            <a:off x="214648" y="1103281"/>
            <a:ext cx="576510" cy="855757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7126F31E-BFE1-3B41-AFE0-839CFB99DA8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21730">
            <a:off x="-71657" y="950803"/>
            <a:ext cx="376898" cy="439714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4B050F5D-5E32-0A40-A41A-55D32782F50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45789">
            <a:off x="-105637" y="1833743"/>
            <a:ext cx="506669" cy="518183"/>
          </a:xfrm>
          <a:prstGeom prst="rect">
            <a:avLst/>
          </a:prstGeom>
        </p:spPr>
      </p:pic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8B7074A2-6339-EA40-B91D-AA722424627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531596">
            <a:off x="-280324" y="119330"/>
            <a:ext cx="541702" cy="515491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DA331302-EE98-1A4E-808F-6F803384E5E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012779">
            <a:off x="778486" y="-477273"/>
            <a:ext cx="576510" cy="855757"/>
          </a:xfrm>
          <a:prstGeom prst="rect">
            <a:avLst/>
          </a:prstGeom>
        </p:spPr>
      </p:pic>
      <p:pic>
        <p:nvPicPr>
          <p:cNvPr id="16" name="Picture 15" descr="Shape, circle&#10;&#10;Description automatically generated">
            <a:extLst>
              <a:ext uri="{FF2B5EF4-FFF2-40B4-BE49-F238E27FC236}">
                <a16:creationId xmlns:a16="http://schemas.microsoft.com/office/drawing/2014/main" id="{B6D51F3B-FAE7-F14A-8918-5850A482FE8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449211">
            <a:off x="3205157" y="-209115"/>
            <a:ext cx="541702" cy="418229"/>
          </a:xfrm>
          <a:prstGeom prst="rect">
            <a:avLst/>
          </a:prstGeom>
        </p:spPr>
      </p:pic>
      <p:pic>
        <p:nvPicPr>
          <p:cNvPr id="17" name="Picture 16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8A196AC3-5BED-6A42-AFEA-45044A29780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9131" y="2234074"/>
            <a:ext cx="2636942" cy="111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844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0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uva 13">
            <a:extLst>
              <a:ext uri="{FF2B5EF4-FFF2-40B4-BE49-F238E27FC236}">
                <a16:creationId xmlns:a16="http://schemas.microsoft.com/office/drawing/2014/main" id="{E6F3FA55-1D50-44A5-B3B1-50CE524411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33" y="-635291"/>
            <a:ext cx="12207234" cy="8138738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437C5672-C704-4EB2-8B5A-067C944A4B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82" y="219806"/>
            <a:ext cx="2211069" cy="935622"/>
          </a:xfrm>
          <a:prstGeom prst="rect">
            <a:avLst/>
          </a:prstGeom>
        </p:spPr>
      </p:pic>
      <p:sp>
        <p:nvSpPr>
          <p:cNvPr id="24" name="Otsikko 23">
            <a:extLst>
              <a:ext uri="{FF2B5EF4-FFF2-40B4-BE49-F238E27FC236}">
                <a16:creationId xmlns:a16="http://schemas.microsoft.com/office/drawing/2014/main" id="{4892FB55-B5CC-42B8-84F2-5890009E3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010525"/>
            <a:ext cx="4652312" cy="2705166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51B6DAD-90AD-4AD2-8AF7-48C946B89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7463" y="4715691"/>
            <a:ext cx="4402183" cy="855097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39060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 - Pictu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1F01E-DAFC-B540-A641-7C0A278F20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664346"/>
            <a:ext cx="4896556" cy="3529307"/>
          </a:xfrm>
        </p:spPr>
        <p:txBody>
          <a:bodyPr anchor="b"/>
          <a:lstStyle>
            <a:lvl1pPr algn="l">
              <a:defRPr sz="6000" b="1" i="0">
                <a:solidFill>
                  <a:schemeClr val="accent2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F8C8DE-72A6-3646-BA89-EB3258D3EC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549462"/>
            <a:ext cx="4986867" cy="880368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accent3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I"/>
          </a:p>
        </p:txBody>
      </p:sp>
      <p:pic>
        <p:nvPicPr>
          <p:cNvPr id="16" name="Picture 15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F055EE0C-5A0B-F445-8056-F5B2EBFF10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3363" y="5549462"/>
            <a:ext cx="2086181" cy="88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9149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 -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id="{5347E822-3550-2D44-AE09-57849BD5F0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6108" y="0"/>
            <a:ext cx="691589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F25AD46-881D-874E-82E4-31B4FEB80AE8}"/>
              </a:ext>
            </a:extLst>
          </p:cNvPr>
          <p:cNvSpPr/>
          <p:nvPr userDrawn="1"/>
        </p:nvSpPr>
        <p:spPr>
          <a:xfrm>
            <a:off x="0" y="0"/>
            <a:ext cx="599317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D3A781-D20B-D84F-9BF8-FF9D55734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78" y="554547"/>
            <a:ext cx="4224152" cy="4765599"/>
          </a:xfrm>
        </p:spPr>
        <p:txBody>
          <a:bodyPr>
            <a:noAutofit/>
          </a:bodyPr>
          <a:lstStyle>
            <a:lvl1pPr>
              <a:defRPr sz="5400" b="1" i="0">
                <a:solidFill>
                  <a:schemeClr val="accent2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pic>
        <p:nvPicPr>
          <p:cNvPr id="13" name="Picture 12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21C5DD62-B9D8-7848-A916-D24491F465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3363" y="5549462"/>
            <a:ext cx="2086181" cy="88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115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 with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83C31-F65B-F949-A1E6-5C0F53C9B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315200" cy="1325563"/>
          </a:xfrm>
        </p:spPr>
        <p:txBody>
          <a:bodyPr/>
          <a:lstStyle>
            <a:lvl1pPr>
              <a:defRPr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2BF57-CF44-3642-8D4E-18C84FC68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65643" cy="4351338"/>
          </a:xfrm>
        </p:spPr>
        <p:txBody>
          <a:bodyPr/>
          <a:lstStyle>
            <a:lvl1pPr>
              <a:defRPr sz="2000">
                <a:solidFill>
                  <a:schemeClr val="accent4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  <a:lvl3pPr>
              <a:defRPr sz="1600">
                <a:solidFill>
                  <a:schemeClr val="accent4"/>
                </a:solidFill>
              </a:defRPr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DE57B4-674B-5940-9B4D-DF32CEF1A5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58750" y="6356350"/>
            <a:ext cx="3423402" cy="365125"/>
          </a:xfrm>
        </p:spPr>
        <p:txBody>
          <a:bodyPr/>
          <a:lstStyle>
            <a:lvl1pPr>
              <a:defRPr sz="10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fld id="{DF5483D0-A755-3A42-BC05-F4E9E0B5E53F}" type="datetime1">
              <a:rPr lang="fi-FI" smtClean="0"/>
              <a:t>18.10.2023</a:t>
            </a:fld>
            <a:endParaRPr lang="en-FI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BDAC8-9F5D-C840-9E0B-E83E2F9BB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89324" y="6356350"/>
            <a:ext cx="864476" cy="365125"/>
          </a:xfrm>
        </p:spPr>
        <p:txBody>
          <a:bodyPr/>
          <a:lstStyle>
            <a:lvl1pPr>
              <a:defRPr sz="10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fld id="{0DBA3EDB-2E27-3B4A-BA17-C91D3FFB199F}" type="slidenum">
              <a:rPr lang="en-FI" smtClean="0"/>
              <a:pPr/>
              <a:t>‹#›</a:t>
            </a:fld>
            <a:endParaRPr lang="en-FI" sz="100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AC9F98-8E23-144E-804C-F2D158557EB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8157" y="1825625"/>
            <a:ext cx="5065643" cy="4351338"/>
          </a:xfrm>
        </p:spPr>
        <p:txBody>
          <a:bodyPr/>
          <a:lstStyle>
            <a:lvl1pPr>
              <a:defRPr sz="2000">
                <a:solidFill>
                  <a:schemeClr val="accent4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  <a:lvl3pPr>
              <a:defRPr sz="1600">
                <a:solidFill>
                  <a:schemeClr val="accent4"/>
                </a:solidFill>
              </a:defRPr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2" name="Picture 11" descr="A picture containing plate, drawing&#10;&#10;Description automatically generated">
            <a:extLst>
              <a:ext uri="{FF2B5EF4-FFF2-40B4-BE49-F238E27FC236}">
                <a16:creationId xmlns:a16="http://schemas.microsoft.com/office/drawing/2014/main" id="{F5EC9D16-313A-DA45-BC7B-49FC76D4A5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965" y="6103375"/>
            <a:ext cx="1198932" cy="50594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F88F8050-C71C-C748-8A22-6F9C977A12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6035" y="1634813"/>
            <a:ext cx="211101" cy="232211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95DBB349-8AC9-9746-B352-51F9F2455D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097" y="968777"/>
            <a:ext cx="470983" cy="540758"/>
          </a:xfrm>
          <a:prstGeom prst="rect">
            <a:avLst/>
          </a:prstGeom>
        </p:spPr>
      </p:pic>
      <p:pic>
        <p:nvPicPr>
          <p:cNvPr id="18" name="Picture 17" descr="A picture containing dark, computer, flower, game&#10;&#10;Description automatically generated">
            <a:extLst>
              <a:ext uri="{FF2B5EF4-FFF2-40B4-BE49-F238E27FC236}">
                <a16:creationId xmlns:a16="http://schemas.microsoft.com/office/drawing/2014/main" id="{07290B21-FE45-264F-9E7D-C1EDFB72B56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8528" y="827682"/>
            <a:ext cx="436454" cy="446373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2E30D8F0-865C-D54E-B529-5F800CBD939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79593">
            <a:off x="10212155" y="-68621"/>
            <a:ext cx="1458810" cy="410290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D561A540-C0D7-5648-8E86-55314269782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6055" y="-147017"/>
            <a:ext cx="547512" cy="521020"/>
          </a:xfrm>
          <a:prstGeom prst="rect">
            <a:avLst/>
          </a:prstGeom>
        </p:spPr>
      </p:pic>
      <p:pic>
        <p:nvPicPr>
          <p:cNvPr id="26" name="Picture 25" descr="Shape, circle&#10;&#10;Description automatically generated">
            <a:extLst>
              <a:ext uri="{FF2B5EF4-FFF2-40B4-BE49-F238E27FC236}">
                <a16:creationId xmlns:a16="http://schemas.microsoft.com/office/drawing/2014/main" id="{2E18A4B7-30E4-7F44-A90B-E765922B9F8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13055" y="1750919"/>
            <a:ext cx="357890" cy="376243"/>
          </a:xfrm>
          <a:prstGeom prst="rect">
            <a:avLst/>
          </a:prstGeom>
        </p:spPr>
      </p:pic>
      <p:pic>
        <p:nvPicPr>
          <p:cNvPr id="28" name="Picture 27" descr="A picture containing hanger, light, water, sunset&#10;&#10;Description automatically generated">
            <a:extLst>
              <a:ext uri="{FF2B5EF4-FFF2-40B4-BE49-F238E27FC236}">
                <a16:creationId xmlns:a16="http://schemas.microsoft.com/office/drawing/2014/main" id="{F7D08CCB-41B1-3F4A-981D-C287CDA2B37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75733">
            <a:off x="12171419" y="2026487"/>
            <a:ext cx="705366" cy="1302215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A10FE5CD-2F97-8F43-95D8-41FC12DE588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6393" y="-406136"/>
            <a:ext cx="465137" cy="542660"/>
          </a:xfrm>
          <a:prstGeom prst="rect">
            <a:avLst/>
          </a:prstGeom>
        </p:spPr>
      </p:pic>
      <p:pic>
        <p:nvPicPr>
          <p:cNvPr id="32" name="Picture 31" descr="A picture containing meter&#10;&#10;Description automatically generated">
            <a:extLst>
              <a:ext uri="{FF2B5EF4-FFF2-40B4-BE49-F238E27FC236}">
                <a16:creationId xmlns:a16="http://schemas.microsoft.com/office/drawing/2014/main" id="{A652117B-7FC2-FE42-9467-7758D51D5A8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68014" y="226823"/>
            <a:ext cx="560507" cy="832002"/>
          </a:xfrm>
          <a:prstGeom prst="rect">
            <a:avLst/>
          </a:prstGeom>
        </p:spPr>
      </p:pic>
      <p:pic>
        <p:nvPicPr>
          <p:cNvPr id="33" name="Picture 32" descr="A picture containing meter&#10;&#10;Description automatically generated">
            <a:extLst>
              <a:ext uri="{FF2B5EF4-FFF2-40B4-BE49-F238E27FC236}">
                <a16:creationId xmlns:a16="http://schemas.microsoft.com/office/drawing/2014/main" id="{B46AB960-D108-6B4F-A63B-485FCEE058E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641177">
            <a:off x="9972469" y="135093"/>
            <a:ext cx="616827" cy="915602"/>
          </a:xfrm>
          <a:prstGeom prst="rect">
            <a:avLst/>
          </a:prstGeom>
        </p:spPr>
      </p:pic>
      <p:pic>
        <p:nvPicPr>
          <p:cNvPr id="34" name="Picture 33" descr="Shape, circle&#10;&#10;Description automatically generated">
            <a:extLst>
              <a:ext uri="{FF2B5EF4-FFF2-40B4-BE49-F238E27FC236}">
                <a16:creationId xmlns:a16="http://schemas.microsoft.com/office/drawing/2014/main" id="{882420AD-49F9-EC41-B3D8-2581A9F209E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3440" y="-307956"/>
            <a:ext cx="377380" cy="396733"/>
          </a:xfrm>
          <a:prstGeom prst="rect">
            <a:avLst/>
          </a:prstGeom>
        </p:spPr>
      </p:pic>
      <p:pic>
        <p:nvPicPr>
          <p:cNvPr id="35" name="Picture 34" descr="A picture containing dark, computer, flower, game&#10;&#10;Description automatically generated">
            <a:extLst>
              <a:ext uri="{FF2B5EF4-FFF2-40B4-BE49-F238E27FC236}">
                <a16:creationId xmlns:a16="http://schemas.microsoft.com/office/drawing/2014/main" id="{3974840A-B84F-CD49-B6FE-E4997A41E63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03197">
            <a:off x="11587555" y="2219517"/>
            <a:ext cx="349375" cy="35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52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Color backgrou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83C31-F65B-F949-A1E6-5C0F53C9B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315200" cy="1325563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2BF57-CF44-3642-8D4E-18C84FC68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65643" cy="4351338"/>
          </a:xfrm>
        </p:spPr>
        <p:txBody>
          <a:bodyPr/>
          <a:lstStyle>
            <a:lvl1pPr>
              <a:defRPr sz="2000">
                <a:solidFill>
                  <a:schemeClr val="accent3"/>
                </a:solidFill>
              </a:defRPr>
            </a:lvl1pPr>
            <a:lvl2pPr>
              <a:defRPr sz="1600">
                <a:solidFill>
                  <a:schemeClr val="accent3"/>
                </a:solidFill>
              </a:defRPr>
            </a:lvl2pPr>
            <a:lvl3pPr>
              <a:defRPr sz="1600">
                <a:solidFill>
                  <a:schemeClr val="accent3"/>
                </a:solidFill>
              </a:defRPr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DE57B4-674B-5940-9B4D-DF32CEF1A5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58750" y="6356350"/>
            <a:ext cx="3423402" cy="365125"/>
          </a:xfrm>
        </p:spPr>
        <p:txBody>
          <a:bodyPr/>
          <a:lstStyle>
            <a:lvl1pPr>
              <a:defRPr sz="10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fld id="{91A67DBD-D09C-CD4B-9076-C44E6BAD2100}" type="datetime1">
              <a:rPr lang="fi-FI" smtClean="0"/>
              <a:t>18.10.2023</a:t>
            </a:fld>
            <a:endParaRPr lang="en-FI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BDAC8-9F5D-C840-9E0B-E83E2F9BB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89324" y="6356350"/>
            <a:ext cx="864476" cy="365125"/>
          </a:xfrm>
        </p:spPr>
        <p:txBody>
          <a:bodyPr/>
          <a:lstStyle>
            <a:lvl1pPr>
              <a:defRPr sz="10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fld id="{0DBA3EDB-2E27-3B4A-BA17-C91D3FFB199F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AC9F98-8E23-144E-804C-F2D158557EB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8157" y="1825625"/>
            <a:ext cx="5065643" cy="4351338"/>
          </a:xfrm>
        </p:spPr>
        <p:txBody>
          <a:bodyPr/>
          <a:lstStyle>
            <a:lvl1pPr>
              <a:defRPr sz="2000">
                <a:solidFill>
                  <a:schemeClr val="accent3"/>
                </a:solidFill>
              </a:defRPr>
            </a:lvl1pPr>
            <a:lvl2pPr>
              <a:defRPr sz="1600">
                <a:solidFill>
                  <a:schemeClr val="accent3"/>
                </a:solidFill>
              </a:defRPr>
            </a:lvl2pPr>
            <a:lvl3pPr>
              <a:defRPr sz="1600">
                <a:solidFill>
                  <a:schemeClr val="accent3"/>
                </a:solidFill>
              </a:defRPr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0" name="Picture 9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09ABC00D-18EA-2C4D-AADE-65CC446A73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374924"/>
            <a:ext cx="682464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592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Color &amp; Graphic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83C31-F65B-F949-A1E6-5C0F53C9B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315200" cy="1325563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2BF57-CF44-3642-8D4E-18C84FC68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65643" cy="4351338"/>
          </a:xfrm>
        </p:spPr>
        <p:txBody>
          <a:bodyPr/>
          <a:lstStyle>
            <a:lvl1pPr>
              <a:defRPr sz="2000">
                <a:solidFill>
                  <a:schemeClr val="accent3"/>
                </a:solidFill>
              </a:defRPr>
            </a:lvl1pPr>
            <a:lvl2pPr>
              <a:defRPr sz="1600">
                <a:solidFill>
                  <a:schemeClr val="accent3"/>
                </a:solidFill>
              </a:defRPr>
            </a:lvl2pPr>
            <a:lvl3pPr>
              <a:defRPr sz="1600">
                <a:solidFill>
                  <a:schemeClr val="accent3"/>
                </a:solidFill>
              </a:defRPr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DE57B4-674B-5940-9B4D-DF32CEF1A5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58750" y="6356350"/>
            <a:ext cx="3423402" cy="365125"/>
          </a:xfrm>
        </p:spPr>
        <p:txBody>
          <a:bodyPr/>
          <a:lstStyle>
            <a:lvl1pPr>
              <a:defRPr sz="10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fld id="{91A67DBD-D09C-CD4B-9076-C44E6BAD2100}" type="datetime1">
              <a:rPr lang="fi-FI" smtClean="0"/>
              <a:t>18.10.2023</a:t>
            </a:fld>
            <a:endParaRPr lang="en-FI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BDAC8-9F5D-C840-9E0B-E83E2F9BB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89324" y="6356350"/>
            <a:ext cx="864476" cy="365125"/>
          </a:xfrm>
        </p:spPr>
        <p:txBody>
          <a:bodyPr/>
          <a:lstStyle>
            <a:lvl1pPr>
              <a:defRPr sz="10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fld id="{0DBA3EDB-2E27-3B4A-BA17-C91D3FFB199F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AC9F98-8E23-144E-804C-F2D158557EB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8157" y="1825625"/>
            <a:ext cx="5065643" cy="4351338"/>
          </a:xfrm>
        </p:spPr>
        <p:txBody>
          <a:bodyPr/>
          <a:lstStyle>
            <a:lvl1pPr>
              <a:defRPr sz="2000">
                <a:solidFill>
                  <a:schemeClr val="accent3"/>
                </a:solidFill>
              </a:defRPr>
            </a:lvl1pPr>
            <a:lvl2pPr>
              <a:defRPr sz="1600">
                <a:solidFill>
                  <a:schemeClr val="accent3"/>
                </a:solidFill>
              </a:defRPr>
            </a:lvl2pPr>
            <a:lvl3pPr>
              <a:defRPr sz="1600">
                <a:solidFill>
                  <a:schemeClr val="accent3"/>
                </a:solidFill>
              </a:defRPr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0" name="Picture 9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09ABC00D-18EA-2C4D-AADE-65CC446A73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374924"/>
            <a:ext cx="682464" cy="288000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9AB05796-A635-924F-8A00-99E09E55F6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768600">
            <a:off x="10891153" y="6265589"/>
            <a:ext cx="420706" cy="430267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750B6392-AE81-1D43-83AE-F70BCF74EE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5836" y="5594935"/>
            <a:ext cx="421815" cy="443447"/>
          </a:xfrm>
          <a:prstGeom prst="rect">
            <a:avLst/>
          </a:prstGeom>
        </p:spPr>
      </p:pic>
      <p:pic>
        <p:nvPicPr>
          <p:cNvPr id="13" name="Picture 12" descr="A close up of a hanger&#10;&#10;Description automatically generated">
            <a:extLst>
              <a:ext uri="{FF2B5EF4-FFF2-40B4-BE49-F238E27FC236}">
                <a16:creationId xmlns:a16="http://schemas.microsoft.com/office/drawing/2014/main" id="{E7D59A71-EAE4-C54A-9E75-DF56C796C0F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409623">
            <a:off x="11412726" y="5606907"/>
            <a:ext cx="1660633" cy="467053"/>
          </a:xfrm>
          <a:prstGeom prst="rect">
            <a:avLst/>
          </a:prstGeom>
        </p:spPr>
      </p:pic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9C7E047E-3A7E-3642-A17E-50E76C9EAF4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86078" y="6423584"/>
            <a:ext cx="594148" cy="565399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552ACEF4-07DB-894D-A4B1-B5DD345D26C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1417" y="6038382"/>
            <a:ext cx="428131" cy="49948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6D9E0AE9-16D2-3645-A8D5-33A554D72C5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825915">
            <a:off x="10185169" y="6302586"/>
            <a:ext cx="576510" cy="855757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55C91ED6-5066-E64E-B720-C93FF48C7D4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08926">
            <a:off x="11666077" y="4564731"/>
            <a:ext cx="576510" cy="855757"/>
          </a:xfrm>
          <a:prstGeom prst="rect">
            <a:avLst/>
          </a:prstGeom>
        </p:spPr>
      </p:pic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E7C1C87C-7540-0045-BD2A-B98F74AD367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556673">
            <a:off x="11140098" y="5311046"/>
            <a:ext cx="594148" cy="565399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C14B4160-69A9-7549-BB80-504339FCD3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768600">
            <a:off x="10913404" y="4373016"/>
            <a:ext cx="420706" cy="430267"/>
          </a:xfrm>
          <a:prstGeom prst="rect">
            <a:avLst/>
          </a:prstGeom>
        </p:spPr>
      </p:pic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B81160C9-7306-A441-B580-8D8022FA650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937947">
            <a:off x="8932613" y="6652596"/>
            <a:ext cx="421815" cy="443447"/>
          </a:xfrm>
          <a:prstGeom prst="rect">
            <a:avLst/>
          </a:prstGeom>
        </p:spPr>
      </p:pic>
      <p:pic>
        <p:nvPicPr>
          <p:cNvPr id="21" name="Picture 20" descr="A close up of a hanger&#10;&#10;Description automatically generated">
            <a:extLst>
              <a:ext uri="{FF2B5EF4-FFF2-40B4-BE49-F238E27FC236}">
                <a16:creationId xmlns:a16="http://schemas.microsoft.com/office/drawing/2014/main" id="{17CCC8DF-6AE4-A94E-816D-4143F556923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375471">
            <a:off x="7632782" y="6445417"/>
            <a:ext cx="1660633" cy="467053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064F40A3-034E-C94E-A73B-02C9F6717CC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930475">
            <a:off x="10756101" y="5043975"/>
            <a:ext cx="358462" cy="418206"/>
          </a:xfrm>
          <a:prstGeom prst="rect">
            <a:avLst/>
          </a:prstGeom>
        </p:spPr>
      </p:pic>
      <p:pic>
        <p:nvPicPr>
          <p:cNvPr id="23" name="Picture 22" descr="Shape, circle&#10;&#10;Description automatically generated">
            <a:extLst>
              <a:ext uri="{FF2B5EF4-FFF2-40B4-BE49-F238E27FC236}">
                <a16:creationId xmlns:a16="http://schemas.microsoft.com/office/drawing/2014/main" id="{15DC6667-DA39-D84F-AA0C-6AB64B3474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57573">
            <a:off x="11981093" y="3923676"/>
            <a:ext cx="421815" cy="443447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AC21107B-BE42-5447-9FEE-2588BC5F47F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47394" y="3171128"/>
            <a:ext cx="351697" cy="403800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2171C5FC-698C-5643-9860-B2CFC62C902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9933" y="6578563"/>
            <a:ext cx="533400" cy="622300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86ECB598-493D-5C48-8C4E-34A9B6A81D0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607211">
            <a:off x="11087181" y="3318739"/>
            <a:ext cx="562264" cy="834608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1DC1743C-4C45-0742-B05E-00E68FFB1E5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273085">
            <a:off x="9889266" y="4851148"/>
            <a:ext cx="579192" cy="66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9171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9D3B4-19CE-DE40-B62A-F330147C8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7321550" cy="2852737"/>
          </a:xfr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accent3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964225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24E29-9B90-FD4A-9713-7CB5D1D40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5869125" cy="1325563"/>
          </a:xfrm>
        </p:spPr>
        <p:txBody>
          <a:bodyPr>
            <a:normAutofit/>
          </a:bodyPr>
          <a:lstStyle>
            <a:lvl1pPr>
              <a:defRPr sz="4400" b="1" i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B611ED-F425-CF4F-ABD0-C2ACED731B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869125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062B29-795F-EF44-9761-A4F23192D4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79775"/>
            <a:ext cx="5869125" cy="3409887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accent4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  <a:lvl3pPr>
              <a:defRPr sz="1400">
                <a:solidFill>
                  <a:schemeClr val="accent4"/>
                </a:solidFill>
              </a:defRPr>
            </a:lvl3pPr>
            <a:lvl4pPr>
              <a:defRPr sz="1200">
                <a:solidFill>
                  <a:schemeClr val="accent4"/>
                </a:solidFill>
              </a:defRPr>
            </a:lvl4pPr>
            <a:lvl5pPr>
              <a:defRPr sz="12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0F872D-83FA-374B-BB75-9320A03941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008812" y="-9526"/>
            <a:ext cx="5183188" cy="6867525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FI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FA904CD-1699-8C4F-BB72-809D86F7A4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58750" y="6356350"/>
            <a:ext cx="3423402" cy="365125"/>
          </a:xfrm>
        </p:spPr>
        <p:txBody>
          <a:bodyPr/>
          <a:lstStyle>
            <a:lvl1pPr>
              <a:defRPr sz="10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fld id="{F86E3D41-17F0-8D40-8664-79E89B956442}" type="datetime1">
              <a:rPr lang="fi-FI" smtClean="0"/>
              <a:t>18.10.2023</a:t>
            </a:fld>
            <a:endParaRPr lang="en-FI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DE75EEA-CBD4-FC46-8DE4-D8D8819B0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89324" y="6356350"/>
            <a:ext cx="864476" cy="365125"/>
          </a:xfrm>
        </p:spPr>
        <p:txBody>
          <a:bodyPr/>
          <a:lstStyle>
            <a:lvl1pPr>
              <a:defRPr sz="10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fld id="{0DBA3EDB-2E27-3B4A-BA17-C91D3FFB199F}" type="slidenum">
              <a:rPr lang="en-FI" smtClean="0"/>
              <a:pPr/>
              <a:t>‹#›</a:t>
            </a:fld>
            <a:endParaRPr lang="en-FI" sz="1000"/>
          </a:p>
        </p:txBody>
      </p:sp>
      <p:pic>
        <p:nvPicPr>
          <p:cNvPr id="5" name="Picture 11" descr="A picture containing plate, drawing&#10;&#10;Description automatically generated">
            <a:extLst>
              <a:ext uri="{FF2B5EF4-FFF2-40B4-BE49-F238E27FC236}">
                <a16:creationId xmlns:a16="http://schemas.microsoft.com/office/drawing/2014/main" id="{474D820E-2458-8191-8F78-76924CE5D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965" y="6103375"/>
            <a:ext cx="1198932" cy="50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26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24E29-9B90-FD4A-9713-7CB5D1D400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9" y="365125"/>
            <a:ext cx="3246787" cy="3642431"/>
          </a:xfrm>
        </p:spPr>
        <p:txBody>
          <a:bodyPr>
            <a:normAutofit/>
          </a:bodyPr>
          <a:lstStyle>
            <a:lvl1pPr>
              <a:defRPr sz="4400" b="1" i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Click to edit Master title style here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B611ED-F425-CF4F-ABD0-C2ACED731B8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459111" y="5780995"/>
            <a:ext cx="7392687" cy="365125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Insert link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0F872D-83FA-374B-BB75-9320A03941C6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459111" y="1704622"/>
            <a:ext cx="7392687" cy="3866144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FI"/>
              <a:t>Embed video here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FA904CD-1699-8C4F-BB72-809D86F7A4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58750" y="6356350"/>
            <a:ext cx="3423402" cy="365125"/>
          </a:xfrm>
        </p:spPr>
        <p:txBody>
          <a:bodyPr/>
          <a:lstStyle>
            <a:lvl1pPr>
              <a:defRPr sz="10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fld id="{F86E3D41-17F0-8D40-8664-79E89B956442}" type="datetime1">
              <a:rPr lang="fi-FI" smtClean="0"/>
              <a:t>18.10.2023</a:t>
            </a:fld>
            <a:endParaRPr lang="en-FI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DE75EEA-CBD4-FC46-8DE4-D8D8819B0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89324" y="6356350"/>
            <a:ext cx="864476" cy="365125"/>
          </a:xfrm>
        </p:spPr>
        <p:txBody>
          <a:bodyPr/>
          <a:lstStyle>
            <a:lvl1pPr>
              <a:defRPr sz="10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fld id="{0DBA3EDB-2E27-3B4A-BA17-C91D3FFB199F}" type="slidenum">
              <a:rPr lang="en-FI" smtClean="0"/>
              <a:pPr/>
              <a:t>‹#›</a:t>
            </a:fld>
            <a:endParaRPr lang="en-FI" sz="100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B017C6A9-14AB-C147-8B0F-DB5F9CC58B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4109156"/>
            <a:ext cx="3246788" cy="2036964"/>
          </a:xfrm>
        </p:spPr>
        <p:txBody>
          <a:bodyPr>
            <a:normAutofit/>
          </a:bodyPr>
          <a:lstStyle>
            <a:lvl1pPr algn="l">
              <a:buFont typeface="Arial" panose="020B0604020202020204" pitchFamily="34" charset="0"/>
              <a:buChar char="•"/>
              <a:defRPr sz="1600">
                <a:solidFill>
                  <a:schemeClr val="accent4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  <a:lvl3pPr>
              <a:defRPr sz="1400">
                <a:solidFill>
                  <a:schemeClr val="accent4"/>
                </a:solidFill>
              </a:defRPr>
            </a:lvl3pPr>
            <a:lvl4pPr>
              <a:defRPr sz="1200">
                <a:solidFill>
                  <a:schemeClr val="accent4"/>
                </a:solidFill>
              </a:defRPr>
            </a:lvl4pPr>
            <a:lvl5pPr>
              <a:defRPr sz="12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endParaRPr lang="en-GB"/>
          </a:p>
        </p:txBody>
      </p:sp>
      <p:pic>
        <p:nvPicPr>
          <p:cNvPr id="4" name="Picture 11" descr="A picture containing plate, drawing&#10;&#10;Description automatically generated">
            <a:extLst>
              <a:ext uri="{FF2B5EF4-FFF2-40B4-BE49-F238E27FC236}">
                <a16:creationId xmlns:a16="http://schemas.microsoft.com/office/drawing/2014/main" id="{7ED045F6-3D7F-7F9D-92AF-C9543481B0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965" y="6103375"/>
            <a:ext cx="1198932" cy="50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027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F0213D-823A-C048-B4BF-28BC3F37A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552248-6CC4-584C-887E-BE180EB38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07748-6B3F-3249-9FDD-2856E86DBE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7068EEFB-4C45-6D4D-89B1-45533C4823E4}" type="datetime1">
              <a:rPr lang="fi-FI" smtClean="0"/>
              <a:t>18.10.2023</a:t>
            </a:fld>
            <a:endParaRPr lang="en-FI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32F59-0133-6942-ADC6-82541E0ECA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0DBA3EDB-2E27-3B4A-BA17-C91D3FFB199F}" type="slidenum">
              <a:rPr lang="en-FI" smtClean="0"/>
              <a:pPr/>
              <a:t>‹#›</a:t>
            </a:fld>
            <a:endParaRPr lang="en-FI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46899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4" r:id="rId2"/>
    <p:sldLayoutId id="2147483664" r:id="rId3"/>
    <p:sldLayoutId id="2147483662" r:id="rId4"/>
    <p:sldLayoutId id="2147483670" r:id="rId5"/>
    <p:sldLayoutId id="2147483675" r:id="rId6"/>
    <p:sldLayoutId id="2147483663" r:id="rId7"/>
    <p:sldLayoutId id="2147483665" r:id="rId8"/>
    <p:sldLayoutId id="2147483676" r:id="rId9"/>
    <p:sldLayoutId id="2147483671" r:id="rId10"/>
    <p:sldLayoutId id="2147483677" r:id="rId11"/>
    <p:sldLayoutId id="2147483673" r:id="rId12"/>
    <p:sldLayoutId id="2147483667" r:id="rId13"/>
    <p:sldLayoutId id="2147483678" r:id="rId14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gGkClfF7_A&amp;t=3s" TargetMode="External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pgGkClfF7_A?start=2&amp;feature=oembed" TargetMode="External"/><Relationship Id="rId5" Type="http://schemas.openxmlformats.org/officeDocument/2006/relationships/image" Target="../media/image54.jpeg"/><Relationship Id="rId4" Type="http://schemas.openxmlformats.org/officeDocument/2006/relationships/hyperlink" Target="https://smartmoves.fi/taukoliikunta/break-pro-taukoliikuntasovellus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OiKD9s_xHc&amp;t=1s" TargetMode="External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4OiKD9s_xHc?feature=oembed" TargetMode="External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ukkinstituutti.fi/wp-content/uploads/2022/02/Kouluikaisten-liikkumissuositus-2021.pdf" TargetMode="External"/><Relationship Id="rId2" Type="http://schemas.openxmlformats.org/officeDocument/2006/relationships/hyperlink" Target="https://smartmoves.fi/liikkuminen/liikkumisen-suositukset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smartmoves.fi/opiskelija-tyokyky/" TargetMode="External"/><Relationship Id="rId4" Type="http://schemas.openxmlformats.org/officeDocument/2006/relationships/hyperlink" Target="https://julkaisut.valtioneuvosto.fi/bitstream/handle/10024/162984/OKM_2021_19.pdf?sequence=4&amp;isAllowed=y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ukkinstituutti.fi/aineistot/paivakirja-liikkumisen-ja-unen-seurantaan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ukkinstituutti.fi/arvioiliikkumisesi/" TargetMode="External"/><Relationship Id="rId4" Type="http://schemas.openxmlformats.org/officeDocument/2006/relationships/hyperlink" Target="https://ukkinstituutti.fi/liikkumiskysely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ukkinstituutti.fi/aineistot/suunnitelma-liikkumisen-tai-unen-lisaamiseksi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ahZi9f-rXk" TargetMode="External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ZahZi9f-rXk?feature=oembed" TargetMode="External"/><Relationship Id="rId4" Type="http://schemas.openxmlformats.org/officeDocument/2006/relationships/image" Target="../media/image7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smartmoves.fi/liikuntaturvallisuus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smartmoves.fi/liikuntaturvallisuus/liikuntavammojen-hoito/" TargetMode="External"/><Relationship Id="rId2" Type="http://schemas.openxmlformats.org/officeDocument/2006/relationships/hyperlink" Target="https://smartmoves.fi/toiminnalliset-opetusmenetelmat/actiontrack-suunnistus/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FoqX1Dm__iI?feature=oembed" TargetMode="External"/><Relationship Id="rId5" Type="http://schemas.openxmlformats.org/officeDocument/2006/relationships/hyperlink" Target="https://www.youtube.com/watch?v=FoqX1Dm__iI" TargetMode="External"/><Relationship Id="rId4" Type="http://schemas.openxmlformats.org/officeDocument/2006/relationships/image" Target="../media/image7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smartmoves.fi/taukoliikunta/liikevinkit-ammattiin-opiskeleville/" TargetMode="External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smartmoves.fi/opiskeluergonomia/istuma-ja-seisomatyopisteen-ergonomia/" TargetMode="External"/><Relationship Id="rId5" Type="http://schemas.openxmlformats.org/officeDocument/2006/relationships/hyperlink" Target="https://smartmoves.fi/ergonomia/seisomatyo/" TargetMode="External"/><Relationship Id="rId4" Type="http://schemas.openxmlformats.org/officeDocument/2006/relationships/hyperlink" Target="https://smartmoves.fi/ergonomia/fyysisesti-raskas-tyo/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N59waiFFYQs?feature=oembed" TargetMode="External"/><Relationship Id="rId5" Type="http://schemas.openxmlformats.org/officeDocument/2006/relationships/image" Target="../media/image43.png"/><Relationship Id="rId4" Type="http://schemas.openxmlformats.org/officeDocument/2006/relationships/hyperlink" Target="https://www.youtube.com/watch?v=N59waiFFYQ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martmoves.fi/liikkuminen/liikunnan-hyodyt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late, drawing&#10;&#10;Description automatically generated">
            <a:extLst>
              <a:ext uri="{FF2B5EF4-FFF2-40B4-BE49-F238E27FC236}">
                <a16:creationId xmlns:a16="http://schemas.microsoft.com/office/drawing/2014/main" id="{943E2A5E-C846-C44E-8538-97709A7620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2863" y="1945687"/>
            <a:ext cx="4423138" cy="1866565"/>
          </a:xfrm>
          <a:prstGeom prst="rect">
            <a:avLst/>
          </a:prstGeom>
        </p:spPr>
      </p:pic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591F58B0-E6D0-734E-8EEB-876009C71A6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185742"/>
            <a:ext cx="4172232" cy="57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11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Infograafi liikkumisen vaikutuksista.">
            <a:extLst>
              <a:ext uri="{FF2B5EF4-FFF2-40B4-BE49-F238E27FC236}">
                <a16:creationId xmlns:a16="http://schemas.microsoft.com/office/drawing/2014/main" id="{D463FA78-985F-AF07-017E-735CC51604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8972" y="0"/>
            <a:ext cx="9654056" cy="682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00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Infograafi liikkumisen vaikutuksista.">
            <a:extLst>
              <a:ext uri="{FF2B5EF4-FFF2-40B4-BE49-F238E27FC236}">
                <a16:creationId xmlns:a16="http://schemas.microsoft.com/office/drawing/2014/main" id="{C19B9D82-AF24-E4B0-46A7-63750820E3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3946" y="265867"/>
            <a:ext cx="9324108" cy="659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216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Infograafi liikkumisen vaikutuksista.">
            <a:extLst>
              <a:ext uri="{FF2B5EF4-FFF2-40B4-BE49-F238E27FC236}">
                <a16:creationId xmlns:a16="http://schemas.microsoft.com/office/drawing/2014/main" id="{C61659B7-66AD-45B4-BB7F-A47BBBF6A8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9462" y="0"/>
            <a:ext cx="9781307" cy="691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77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4C61C-6A30-214E-B903-441EA606FCD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769350" y="6356350"/>
            <a:ext cx="342265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F5483D0-A755-3A42-BC05-F4E9E0B5E53F}" type="datetime1">
              <a:rPr lang="fi-FI" smtClean="0"/>
              <a:pPr>
                <a:spcAft>
                  <a:spcPts val="600"/>
                </a:spcAft>
              </a:pPr>
              <a:t>18.10.2023</a:t>
            </a:fld>
            <a:endParaRPr lang="en-FI"/>
          </a:p>
        </p:txBody>
      </p:sp>
      <p:pic>
        <p:nvPicPr>
          <p:cNvPr id="2050" name="Picture 2" descr="Infograafi liikkumisen vaikutuksista.">
            <a:extLst>
              <a:ext uri="{FF2B5EF4-FFF2-40B4-BE49-F238E27FC236}">
                <a16:creationId xmlns:a16="http://schemas.microsoft.com/office/drawing/2014/main" id="{05891FC4-371B-382A-A31B-163EF3869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718" y="26744"/>
            <a:ext cx="11864564" cy="683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72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F46EFF8-A389-FF90-83D4-A3B4E8EDB97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769350" y="6356350"/>
            <a:ext cx="3422650" cy="365125"/>
          </a:xfrm>
        </p:spPr>
        <p:txBody>
          <a:bodyPr/>
          <a:lstStyle/>
          <a:p>
            <a:fld id="{F86E3D41-17F0-8D40-8664-79E89B956442}" type="datetime1">
              <a:rPr lang="fi-FI" smtClean="0"/>
              <a:t>18.10.2023</a:t>
            </a:fld>
            <a:endParaRPr lang="en-FI">
              <a:latin typeface="Poppins Light" pitchFamily="2" charset="77"/>
              <a:cs typeface="Poppins Light" pitchFamily="2" charset="77"/>
            </a:endParaRPr>
          </a:p>
        </p:txBody>
      </p:sp>
      <p:pic>
        <p:nvPicPr>
          <p:cNvPr id="7" name="Picture 4" descr="Infograafi liikkumisen vaikutuksista.">
            <a:extLst>
              <a:ext uri="{FF2B5EF4-FFF2-40B4-BE49-F238E27FC236}">
                <a16:creationId xmlns:a16="http://schemas.microsoft.com/office/drawing/2014/main" id="{F9D023F5-BDFE-3BF9-C884-74C31AE9D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193" y="226105"/>
            <a:ext cx="11125613" cy="640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281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4C61C-6A30-214E-B903-441EA606FC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58750" y="6356350"/>
            <a:ext cx="342340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F5483D0-A755-3A42-BC05-F4E9E0B5E53F}" type="datetime1">
              <a:rPr lang="fi-FI" smtClean="0"/>
              <a:pPr>
                <a:spcAft>
                  <a:spcPts val="600"/>
                </a:spcAft>
              </a:pPr>
              <a:t>18.10.2023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1387F-D583-7949-B7AD-BED701278B1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828800" y="6356350"/>
            <a:ext cx="2932043" cy="365125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GB"/>
              <a:t>Smart Moves-esityspohja</a:t>
            </a:r>
            <a:endParaRPr lang="en-FI"/>
          </a:p>
        </p:txBody>
      </p:sp>
      <p:pic>
        <p:nvPicPr>
          <p:cNvPr id="3074" name="Picture 2" descr="Infograafi liikkumisen vaikutuksista.">
            <a:extLst>
              <a:ext uri="{FF2B5EF4-FFF2-40B4-BE49-F238E27FC236}">
                <a16:creationId xmlns:a16="http://schemas.microsoft.com/office/drawing/2014/main" id="{431332F6-847A-CF86-53EF-263364892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02688" cy="696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700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6A3309A-6646-512B-A75F-82195081C76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769350" y="6356350"/>
            <a:ext cx="3422650" cy="365125"/>
          </a:xfrm>
        </p:spPr>
        <p:txBody>
          <a:bodyPr/>
          <a:lstStyle/>
          <a:p>
            <a:fld id="{F86E3D41-17F0-8D40-8664-79E89B956442}" type="datetime1">
              <a:rPr lang="fi-FI" smtClean="0"/>
              <a:t>18.10.2023</a:t>
            </a:fld>
            <a:endParaRPr lang="en-FI">
              <a:latin typeface="Poppins Light" pitchFamily="2" charset="77"/>
              <a:cs typeface="Poppins Light" pitchFamily="2" charset="77"/>
            </a:endParaRPr>
          </a:p>
        </p:txBody>
      </p:sp>
      <p:pic>
        <p:nvPicPr>
          <p:cNvPr id="7" name="Picture 4" descr="Infograafi liikkumisen vaikutuksista.">
            <a:extLst>
              <a:ext uri="{FF2B5EF4-FFF2-40B4-BE49-F238E27FC236}">
                <a16:creationId xmlns:a16="http://schemas.microsoft.com/office/drawing/2014/main" id="{246097E0-CAA6-700D-1767-62F0384BD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641" y="0"/>
            <a:ext cx="11421094" cy="657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818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4C61C-6A30-214E-B903-441EA606FC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58750" y="6356350"/>
            <a:ext cx="342340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F5483D0-A755-3A42-BC05-F4E9E0B5E53F}" type="datetime1">
              <a:rPr lang="fi-FI" smtClean="0"/>
              <a:pPr>
                <a:spcAft>
                  <a:spcPts val="600"/>
                </a:spcAft>
              </a:pPr>
              <a:t>18.10.2023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1387F-D583-7949-B7AD-BED701278B1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828800" y="6356350"/>
            <a:ext cx="2932043" cy="365125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GB"/>
              <a:t>Smart Moves-esityspohja</a:t>
            </a:r>
            <a:endParaRPr lang="en-FI"/>
          </a:p>
        </p:txBody>
      </p:sp>
      <p:pic>
        <p:nvPicPr>
          <p:cNvPr id="4098" name="Picture 2" descr="Infograafi liikkumisen vaikutuksista.">
            <a:extLst>
              <a:ext uri="{FF2B5EF4-FFF2-40B4-BE49-F238E27FC236}">
                <a16:creationId xmlns:a16="http://schemas.microsoft.com/office/drawing/2014/main" id="{33C7DC2A-F320-ACD5-D374-64D6F3EB4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00" y="-1"/>
            <a:ext cx="11888014" cy="684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980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469CC2-093E-734D-86E6-12352BD1A7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1158649"/>
            <a:ext cx="5869125" cy="823912"/>
          </a:xfrm>
        </p:spPr>
        <p:txBody>
          <a:bodyPr>
            <a:normAutofit/>
          </a:bodyPr>
          <a:lstStyle/>
          <a:p>
            <a:r>
              <a:rPr lang="fi-FI" sz="3200"/>
              <a:t>Pohtikaa yhdessä</a:t>
            </a:r>
            <a:endParaRPr lang="en-FI" sz="32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C4B55D-1B2A-B54B-AF58-C0960062D6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289464"/>
            <a:ext cx="5869125" cy="3409887"/>
          </a:xfrm>
        </p:spPr>
        <p:txBody>
          <a:bodyPr>
            <a:normAutofit/>
          </a:bodyPr>
          <a:lstStyle/>
          <a:p>
            <a:r>
              <a:rPr lang="fi-FI" sz="2000"/>
              <a:t>Miten pitkäaikainen istuminen ja muu paikallaanolo vaikuttaa kehoon ja mieleen? Millainen olo siitä tulee? </a:t>
            </a:r>
          </a:p>
          <a:p>
            <a:r>
              <a:rPr lang="fi-FI" sz="2000"/>
              <a:t>Tutkimusten mukaan opiskelijat istuvat keskimäärin 9–10 tuntia päivässä. Kuinka paljon sinä arvelet istuvasi?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741EF3F-2A6D-FE45-8AAD-926B4D4740E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D79A005-6B03-0D48-96B3-99ECE5D77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E3D41-17F0-8D40-8664-79E89B956442}" type="datetime1">
              <a:rPr lang="fi-FI" smtClean="0"/>
              <a:t>18.10.2023</a:t>
            </a:fld>
            <a:endParaRPr lang="en-FI">
              <a:latin typeface="Poppins Light" pitchFamily="2" charset="77"/>
              <a:cs typeface="Poppins Light" pitchFamily="2" charset="77"/>
            </a:endParaRPr>
          </a:p>
        </p:txBody>
      </p:sp>
      <p:pic>
        <p:nvPicPr>
          <p:cNvPr id="8" name="Content Placeholder 8" descr="Ryhmä ihmisiä seisovat nurmikon päällä.">
            <a:extLst>
              <a:ext uri="{FF2B5EF4-FFF2-40B4-BE49-F238E27FC236}">
                <a16:creationId xmlns:a16="http://schemas.microsoft.com/office/drawing/2014/main" id="{1BBEC38E-4DB2-194A-859F-95F6B649B2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9"/>
          <a:stretch/>
        </p:blipFill>
        <p:spPr>
          <a:xfrm>
            <a:off x="7008812" y="0"/>
            <a:ext cx="5183188" cy="6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934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996D11F-5D7B-6332-A617-7E4CB3572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13" y="735239"/>
            <a:ext cx="8644847" cy="1325563"/>
          </a:xfrm>
        </p:spPr>
        <p:txBody>
          <a:bodyPr/>
          <a:lstStyle/>
          <a:p>
            <a:r>
              <a:rPr lang="fi-FI">
                <a:solidFill>
                  <a:schemeClr val="accent2"/>
                </a:solidFill>
              </a:rPr>
              <a:t>Paikallaanolo </a:t>
            </a:r>
            <a:br>
              <a:rPr lang="fi-FI">
                <a:solidFill>
                  <a:schemeClr val="accent2"/>
                </a:solidFill>
              </a:rPr>
            </a:br>
            <a:r>
              <a:rPr lang="fi-FI">
                <a:solidFill>
                  <a:schemeClr val="accent2"/>
                </a:solidFill>
              </a:rPr>
              <a:t>on myrkkyä keholle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9B3C8DC-F75B-DF7C-FB67-988D2B999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435225"/>
            <a:ext cx="9448800" cy="2724604"/>
          </a:xfrm>
        </p:spPr>
        <p:txBody>
          <a:bodyPr/>
          <a:lstStyle/>
          <a:p>
            <a:r>
              <a:rPr lang="fi-FI" dirty="0"/>
              <a:t>Runsas paikallaanolo on todellinen haaste kehollemme ja saattaa altistaa erilaisille tuki- ja liikuntaelimistön oireille.</a:t>
            </a:r>
          </a:p>
          <a:p>
            <a:r>
              <a:rPr lang="fi-FI" dirty="0"/>
              <a:t>Lisäksi pitkäkestoinen paikallaanolo on terveysriski mm. erilaisten sydän- ja aineenvaihduntasairauksien kehittymiselle.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AE39DC5-1014-AC46-8752-E9DD4682E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483D0-A755-3A42-BC05-F4E9E0B5E53F}" type="datetime1">
              <a:rPr lang="fi-FI" smtClean="0"/>
              <a:t>18.10.2023</a:t>
            </a:fld>
            <a:endParaRPr lang="en-FI">
              <a:latin typeface="Poppins Light" pitchFamily="2" charset="77"/>
              <a:cs typeface="Poppin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83911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BF3A9-0ADE-C94E-8B8D-BE1227B347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9829" y="1606498"/>
            <a:ext cx="9144000" cy="2387600"/>
          </a:xfrm>
        </p:spPr>
        <p:txBody>
          <a:bodyPr/>
          <a:lstStyle/>
          <a:p>
            <a:r>
              <a:rPr lang="fi-FI"/>
              <a:t>Liikkuminen</a:t>
            </a:r>
            <a:endParaRPr lang="en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571085-548A-4B4E-B582-9A395E4FC7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8771" y="6223805"/>
            <a:ext cx="2646736" cy="27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8629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40AA26C-179A-F79E-2546-E4E566D1E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5019"/>
            <a:ext cx="8182510" cy="1325563"/>
          </a:xfrm>
        </p:spPr>
        <p:txBody>
          <a:bodyPr>
            <a:normAutofit fontScale="90000"/>
          </a:bodyPr>
          <a:lstStyle/>
          <a:p>
            <a:r>
              <a:rPr lang="fi-FI">
                <a:solidFill>
                  <a:schemeClr val="accent2"/>
                </a:solidFill>
              </a:rPr>
              <a:t>Miten pitkäaikainen istuminen tai paikallaanolo vaikuttaa terveyteemme?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D344757-A157-2B06-91F3-CDAB7C5E5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24287"/>
            <a:ext cx="506564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>
                <a:latin typeface="Poppins"/>
                <a:cs typeface="Poppins"/>
              </a:rPr>
              <a:t>Istuminen hidastaa verenkiertoa </a:t>
            </a:r>
            <a:r>
              <a:rPr lang="fi-FI">
                <a:solidFill>
                  <a:schemeClr val="tx1"/>
                </a:solidFill>
                <a:latin typeface="Poppins"/>
                <a:cs typeface="Poppins"/>
              </a:rPr>
              <a:t>kaikkialla kehossa, </a:t>
            </a:r>
            <a:r>
              <a:rPr lang="fi-FI">
                <a:latin typeface="Poppins"/>
                <a:cs typeface="Poppins"/>
              </a:rPr>
              <a:t>myös aivoissa. Päätä voi alkaa särkeä ja ajattelu hidastua.</a:t>
            </a:r>
          </a:p>
          <a:p>
            <a:r>
              <a:rPr lang="fi-FI">
                <a:latin typeface="Poppins"/>
                <a:cs typeface="Poppins"/>
              </a:rPr>
              <a:t>Istuminen kuormittaa kehoa yksipuolisesti ja voi aiheuttaa särkyä ja kireyttä mm. niska-hartiaseudussa ja selässä.</a:t>
            </a:r>
          </a:p>
          <a:p>
            <a:r>
              <a:rPr lang="fi-FI">
                <a:latin typeface="Poppins"/>
                <a:cs typeface="Poppins"/>
              </a:rPr>
              <a:t>Nivelet </a:t>
            </a:r>
            <a:r>
              <a:rPr lang="fi-FI">
                <a:solidFill>
                  <a:schemeClr val="tx1"/>
                </a:solidFill>
                <a:latin typeface="Poppins"/>
                <a:cs typeface="Poppins"/>
              </a:rPr>
              <a:t>voivat jäykistyä</a:t>
            </a:r>
            <a:r>
              <a:rPr lang="fi-FI">
                <a:latin typeface="Poppins"/>
                <a:cs typeface="Poppins"/>
              </a:rPr>
              <a:t>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57D9194-FC30-9EF7-6241-148F0DEA0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483D0-A755-3A42-BC05-F4E9E0B5E53F}" type="datetime1">
              <a:rPr lang="fi-FI" smtClean="0"/>
              <a:t>18.10.2023</a:t>
            </a:fld>
            <a:endParaRPr lang="en-FI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E608FF75-CDCD-9986-4B1A-61783EADD4E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8157" y="2724287"/>
            <a:ext cx="5065643" cy="4351338"/>
          </a:xfrm>
        </p:spPr>
        <p:txBody>
          <a:bodyPr/>
          <a:lstStyle/>
          <a:p>
            <a:r>
              <a:rPr lang="fi-FI"/>
              <a:t>Istuva elämäntapa kuormittaa alaselän rakenteita ja hidastaa niiden aineenvaihduntaa. Tämä voi tuntua jäykkyytenä ja jomotuksena.</a:t>
            </a:r>
          </a:p>
          <a:p>
            <a:r>
              <a:rPr lang="fi-FI"/>
              <a:t>Istuminen turvottaa jalkoja, koska veren virtaus laskimoista sydämeen hidastuu.</a:t>
            </a:r>
          </a:p>
        </p:txBody>
      </p:sp>
    </p:spTree>
    <p:extLst>
      <p:ext uri="{BB962C8B-B14F-4D97-AF65-F5344CB8AC3E}">
        <p14:creationId xmlns:p14="http://schemas.microsoft.com/office/powerpoint/2010/main" val="18786190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EDFF2AF-9E07-6255-632B-84E66B0C8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726" y="439736"/>
            <a:ext cx="3470953" cy="1821216"/>
          </a:xfrm>
        </p:spPr>
        <p:txBody>
          <a:bodyPr anchor="t" anchorCtr="0">
            <a:normAutofit/>
          </a:bodyPr>
          <a:lstStyle/>
          <a:p>
            <a:r>
              <a:rPr lang="en-US" sz="3000" err="1"/>
              <a:t>Paikallaanolon</a:t>
            </a:r>
            <a:r>
              <a:rPr lang="en-US" sz="3000"/>
              <a:t> </a:t>
            </a:r>
            <a:r>
              <a:rPr lang="en-US" sz="3000" err="1"/>
              <a:t>tauottaminen</a:t>
            </a:r>
            <a:r>
              <a:rPr lang="en-US" sz="3000"/>
              <a:t> </a:t>
            </a:r>
            <a:br>
              <a:rPr lang="en-US" sz="3000"/>
            </a:br>
            <a:r>
              <a:rPr lang="en-US" sz="3000" err="1"/>
              <a:t>kannattaa</a:t>
            </a:r>
            <a:r>
              <a:rPr lang="en-US" sz="3000"/>
              <a:t> </a:t>
            </a:r>
            <a:r>
              <a:rPr lang="en-US" sz="3000" err="1"/>
              <a:t>aina</a:t>
            </a:r>
            <a:endParaRPr lang="fi-FI" sz="300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967144D-FB03-9513-5DD1-B91F21CC77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600">
                <a:hlinkClick r:id="rId3"/>
              </a:rPr>
              <a:t>(62) Smart </a:t>
            </a:r>
            <a:r>
              <a:rPr lang="fi-FI" sz="1600" err="1">
                <a:hlinkClick r:id="rId3"/>
              </a:rPr>
              <a:t>Moves</a:t>
            </a:r>
            <a:r>
              <a:rPr lang="fi-FI" sz="1600">
                <a:hlinkClick r:id="rId3"/>
              </a:rPr>
              <a:t> - Kroppaan liikettä nyrkkeilemällä - YouTube</a:t>
            </a:r>
            <a:endParaRPr lang="fi-FI" sz="160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24287A1-28C2-0E25-FFA7-CA725BAD2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E3D41-17F0-8D40-8664-79E89B956442}" type="datetime1">
              <a:rPr lang="fi-FI" smtClean="0"/>
              <a:t>18.10.2023</a:t>
            </a:fld>
            <a:endParaRPr lang="en-FI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8BF3B0A-CA56-6942-5A21-A2C7FA05B1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9808" y="2070440"/>
            <a:ext cx="3246788" cy="2717120"/>
          </a:xfrm>
        </p:spPr>
        <p:txBody>
          <a:bodyPr>
            <a:noAutofit/>
          </a:bodyPr>
          <a:lstStyle/>
          <a:p>
            <a:r>
              <a:rPr lang="fi-FI" sz="1400" dirty="0"/>
              <a:t>Pienikin liike on plussaa!</a:t>
            </a:r>
          </a:p>
          <a:p>
            <a:r>
              <a:rPr lang="fi-FI" sz="1400" dirty="0"/>
              <a:t>Oppitunneilla on tärkeä tauottaa istumista – se pitää kopan ja kropan virkeänä koko tunnin ajan. </a:t>
            </a:r>
          </a:p>
          <a:p>
            <a:r>
              <a:rPr lang="fi-FI" sz="1400" dirty="0"/>
              <a:t>Keksikää oma taukoliikunta tai kokeilkaa valmista taukoliikuntaa videolta.</a:t>
            </a:r>
          </a:p>
          <a:p>
            <a:r>
              <a:rPr lang="fi-FI" sz="1400" dirty="0"/>
              <a:t>Ota </a:t>
            </a:r>
            <a:r>
              <a:rPr lang="fi-FI" sz="1400" dirty="0">
                <a:hlinkClick r:id="rId4"/>
              </a:rPr>
              <a:t>BREAK PRO -taukoliikuntasovellus </a:t>
            </a:r>
            <a:r>
              <a:rPr lang="fi-FI" sz="1400" dirty="0"/>
              <a:t>käyttöösi</a:t>
            </a:r>
          </a:p>
          <a:p>
            <a:r>
              <a:rPr lang="fi-FI" sz="1400" dirty="0"/>
              <a:t>Mitkä olisivat mielekkäitä tapoja koko ryhmälle vähentää paikallaanoloa ja lisätä liikettä opiskelupäivän aikana? Ottakaa muutama näistä tavaksi!</a:t>
            </a:r>
          </a:p>
        </p:txBody>
      </p:sp>
      <p:pic>
        <p:nvPicPr>
          <p:cNvPr id="8" name="Online-media 1" descr="YouTube video -linkki">
            <a:hlinkClick r:id="" action="ppaction://media"/>
            <a:extLst>
              <a:ext uri="{FF2B5EF4-FFF2-40B4-BE49-F238E27FC236}">
                <a16:creationId xmlns:a16="http://schemas.microsoft.com/office/drawing/2014/main" id="{6F11BFAB-3D27-2CA6-CBD0-38C5A210310A}"/>
              </a:ext>
            </a:extLst>
          </p:cNvPr>
          <p:cNvPicPr>
            <a:picLocks noGrp="1" noRot="1" noChangeAspect="1"/>
          </p:cNvPicPr>
          <p:nvPr>
            <p:ph sz="quarter" idx="4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459111" y="1549138"/>
            <a:ext cx="7392687" cy="417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9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E1A822D-BDEB-B651-96B5-43CF5EB72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3362097" cy="3642431"/>
          </a:xfrm>
        </p:spPr>
        <p:txBody>
          <a:bodyPr>
            <a:normAutofit/>
          </a:bodyPr>
          <a:lstStyle/>
          <a:p>
            <a:r>
              <a:rPr lang="en-US" dirty="0"/>
              <a:t>7</a:t>
            </a:r>
            <a:r>
              <a:rPr lang="fi-FI" dirty="0"/>
              <a:t>–</a:t>
            </a:r>
            <a:r>
              <a:rPr lang="en-US" dirty="0"/>
              <a:t>17-vuotiaiden </a:t>
            </a:r>
            <a:r>
              <a:rPr lang="en-US" dirty="0" err="1"/>
              <a:t>liikkumis-suositus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8900609-9B2B-079B-C318-DF1AD38BB5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>
                <a:hlinkClick r:id="rId3"/>
              </a:rPr>
              <a:t>Lasten ja nuorten liikkumissuositus – Aidan ja Pyryn päivä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D3A67E6-4A19-E4BF-C561-41580AE07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483D0-A755-3A42-BC05-F4E9E0B5E53F}" type="datetime1">
              <a:rPr lang="fi-FI" smtClean="0"/>
              <a:t>18.10.2023</a:t>
            </a:fld>
            <a:endParaRPr lang="en-FI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FFAD211F-8E89-C4E2-53DF-4EDF75467EF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9" name="Online-media 6" descr="YouTube video -linkki">
            <a:hlinkClick r:id="" action="ppaction://media"/>
            <a:extLst>
              <a:ext uri="{FF2B5EF4-FFF2-40B4-BE49-F238E27FC236}">
                <a16:creationId xmlns:a16="http://schemas.microsoft.com/office/drawing/2014/main" id="{98673682-1720-8BA9-2145-F493C8FC04C6}"/>
              </a:ext>
            </a:extLst>
          </p:cNvPr>
          <p:cNvPicPr>
            <a:picLocks noGrp="1" noRot="1" noChangeAspect="1"/>
          </p:cNvPicPr>
          <p:nvPr>
            <p:ph sz="quarter" idx="4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433887" y="1534886"/>
            <a:ext cx="7417911" cy="4191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8091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BF3A9-0ADE-C94E-8B8D-BE1227B347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112" y="343209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fi-FI">
                <a:latin typeface="Poppins"/>
                <a:cs typeface="Poppins"/>
              </a:rPr>
              <a:t>Liikunnallinen tietovisa</a:t>
            </a:r>
            <a:br>
              <a:rPr lang="fi-FI">
                <a:latin typeface="Poppins"/>
                <a:cs typeface="Poppins"/>
              </a:rPr>
            </a:br>
            <a:br>
              <a:rPr lang="fi-FI"/>
            </a:br>
            <a:r>
              <a:rPr lang="fi-FI" sz="4900" b="0">
                <a:latin typeface="Poppins"/>
                <a:cs typeface="Poppins"/>
              </a:rPr>
              <a:t>- Nouse ylös.</a:t>
            </a:r>
            <a:br>
              <a:rPr lang="fi-FI" sz="4900" b="0">
                <a:latin typeface="Poppins"/>
                <a:cs typeface="Poppins"/>
              </a:rPr>
            </a:br>
            <a:r>
              <a:rPr lang="fi-FI" sz="4900" b="0">
                <a:latin typeface="Poppins"/>
                <a:cs typeface="Poppins"/>
              </a:rPr>
              <a:t>- Marssi paikallasi vastausten välissä.</a:t>
            </a:r>
            <a:br>
              <a:rPr lang="fi-FI" sz="4900" b="0"/>
            </a:br>
            <a:endParaRPr lang="fi-FI" sz="4900" b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571085-548A-4B4E-B582-9A395E4FC7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2025" y="6234690"/>
            <a:ext cx="2164397" cy="22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5313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Henkilö seisoo olohuoneessa sohvan päällä.">
            <a:extLst>
              <a:ext uri="{FF2B5EF4-FFF2-40B4-BE49-F238E27FC236}">
                <a16:creationId xmlns:a16="http://schemas.microsoft.com/office/drawing/2014/main" id="{25434DCE-C6CE-5D45-8FC5-9CD2B339612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0521" y="0"/>
            <a:ext cx="5831479" cy="6868160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BC4E1-F5BB-A84B-A7CF-7AF43AD9FE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1476548"/>
            <a:ext cx="5256212" cy="39103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AutoNum type="arabicPeriod"/>
            </a:pPr>
            <a:r>
              <a:rPr lang="fi-FI" dirty="0">
                <a:latin typeface="Poppins"/>
                <a:cs typeface="Poppins"/>
              </a:rPr>
              <a:t>Kuinka monta tuntia reipasta ja rasittavaa liikkumista suositellaan 7–17-vuotiaille päivittäin? </a:t>
            </a:r>
            <a:endParaRPr lang="fi-FI" dirty="0"/>
          </a:p>
          <a:p>
            <a:pPr marL="0" indent="0">
              <a:buNone/>
            </a:pPr>
            <a:endParaRPr lang="fi-FI" dirty="0">
              <a:latin typeface="Poppins"/>
              <a:cs typeface="Poppins"/>
            </a:endParaRPr>
          </a:p>
          <a:p>
            <a:pPr marL="0" indent="0">
              <a:buNone/>
            </a:pPr>
            <a:r>
              <a:rPr lang="fi-FI" dirty="0">
                <a:latin typeface="Poppins"/>
                <a:cs typeface="Poppins"/>
              </a:rPr>
              <a:t>A) 1</a:t>
            </a:r>
            <a:r>
              <a:rPr lang="fi-FI" dirty="0">
                <a:solidFill>
                  <a:srgbClr val="FF0000"/>
                </a:solidFill>
                <a:latin typeface="Poppins"/>
                <a:cs typeface="Poppins"/>
              </a:rPr>
              <a:t> </a:t>
            </a:r>
            <a:r>
              <a:rPr lang="fi-FI" dirty="0">
                <a:solidFill>
                  <a:schemeClr val="tx1"/>
                </a:solidFill>
                <a:latin typeface="Poppins"/>
                <a:cs typeface="Poppins"/>
              </a:rPr>
              <a:t>t</a:t>
            </a:r>
          </a:p>
          <a:p>
            <a:pPr marL="0" indent="0">
              <a:buNone/>
            </a:pPr>
            <a:r>
              <a:rPr lang="fi-FI" dirty="0">
                <a:solidFill>
                  <a:schemeClr val="tx1"/>
                </a:solidFill>
                <a:latin typeface="Poppins"/>
                <a:cs typeface="Poppins"/>
              </a:rPr>
              <a:t>B) 2 t</a:t>
            </a:r>
          </a:p>
          <a:p>
            <a:pPr marL="0" indent="0">
              <a:buNone/>
            </a:pPr>
            <a:r>
              <a:rPr lang="fi-FI" dirty="0">
                <a:solidFill>
                  <a:schemeClr val="tx1"/>
                </a:solidFill>
                <a:latin typeface="Poppins"/>
                <a:cs typeface="Poppins"/>
              </a:rPr>
              <a:t>C) 3 t</a:t>
            </a:r>
          </a:p>
          <a:p>
            <a:pPr marL="0" indent="0">
              <a:buNone/>
            </a:pPr>
            <a:endParaRPr lang="fi-FI" dirty="0">
              <a:latin typeface="Poppins"/>
              <a:cs typeface="Poppins"/>
            </a:endParaRPr>
          </a:p>
          <a:p>
            <a:r>
              <a:rPr lang="fi-FI" dirty="0">
                <a:latin typeface="Poppins"/>
                <a:cs typeface="Poppins"/>
              </a:rPr>
              <a:t>Vastaa tekemällä </a:t>
            </a:r>
            <a:r>
              <a:rPr lang="fi-FI" b="1" dirty="0">
                <a:solidFill>
                  <a:schemeClr val="accent2"/>
                </a:solidFill>
                <a:latin typeface="Poppins"/>
                <a:cs typeface="Poppins"/>
              </a:rPr>
              <a:t>yleisliikkeitä</a:t>
            </a:r>
            <a:r>
              <a:rPr lang="fi-FI" dirty="0">
                <a:latin typeface="Poppins"/>
                <a:cs typeface="Poppins"/>
              </a:rPr>
              <a:t>, eli käy punnerrusasennossa ja hyppää ylös, tunteja vastaava määrä.</a:t>
            </a:r>
            <a:endParaRPr lang="en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6F90FD-A854-E944-915A-EC5FDCD92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E3D41-17F0-8D40-8664-79E89B956442}" type="datetime1">
              <a:rPr lang="fi-FI" smtClean="0"/>
              <a:t>18.10.2023</a:t>
            </a:fld>
            <a:endParaRPr lang="en-FI">
              <a:latin typeface="Poppins Light" pitchFamily="2" charset="77"/>
              <a:cs typeface="Poppin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464247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Henkilö seisoo olohuoneessa sohvan päällä.">
            <a:extLst>
              <a:ext uri="{FF2B5EF4-FFF2-40B4-BE49-F238E27FC236}">
                <a16:creationId xmlns:a16="http://schemas.microsoft.com/office/drawing/2014/main" id="{25434DCE-C6CE-5D45-8FC5-9CD2B339612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0521" y="0"/>
            <a:ext cx="5831479" cy="6868160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BC4E1-F5BB-A84B-A7CF-7AF43AD9FE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7423" y="1882938"/>
            <a:ext cx="5628212" cy="34380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AutoNum type="arabicPeriod"/>
            </a:pPr>
            <a:r>
              <a:rPr lang="fi-FI">
                <a:latin typeface="Poppins"/>
                <a:cs typeface="Poppins"/>
              </a:rPr>
              <a:t>Kuinka monta tuntia reipasta ja rasittavaa liikkumista suositellaan 7–17-vuotiaille päivittäin? </a:t>
            </a:r>
            <a:endParaRPr lang="fi-FI"/>
          </a:p>
          <a:p>
            <a:pPr marL="0" indent="0">
              <a:buNone/>
            </a:pPr>
            <a:endParaRPr lang="fi-FI">
              <a:latin typeface="Poppins"/>
              <a:cs typeface="Poppins"/>
            </a:endParaRPr>
          </a:p>
          <a:p>
            <a:pPr marL="0" indent="0">
              <a:buNone/>
            </a:pPr>
            <a:r>
              <a:rPr lang="fi-FI" b="1">
                <a:solidFill>
                  <a:schemeClr val="accent2"/>
                </a:solidFill>
                <a:latin typeface="Poppins"/>
                <a:cs typeface="Poppins"/>
              </a:rPr>
              <a:t>A) 1 t </a:t>
            </a:r>
          </a:p>
          <a:p>
            <a:pPr marL="0" indent="0">
              <a:buNone/>
            </a:pPr>
            <a:r>
              <a:rPr lang="fi-FI">
                <a:solidFill>
                  <a:schemeClr val="tx1"/>
                </a:solidFill>
                <a:latin typeface="Poppins"/>
                <a:cs typeface="Poppins"/>
              </a:rPr>
              <a:t>B) 2 t</a:t>
            </a:r>
          </a:p>
          <a:p>
            <a:pPr marL="0" indent="0">
              <a:buNone/>
            </a:pPr>
            <a:r>
              <a:rPr lang="fi-FI">
                <a:solidFill>
                  <a:schemeClr val="tx1"/>
                </a:solidFill>
                <a:latin typeface="Poppins"/>
                <a:cs typeface="Poppins"/>
              </a:rPr>
              <a:t>C) 3 t</a:t>
            </a:r>
          </a:p>
          <a:p>
            <a:pPr marL="0" indent="0">
              <a:buNone/>
            </a:pPr>
            <a:endParaRPr lang="fi-FI">
              <a:latin typeface="Poppins"/>
              <a:cs typeface="Poppins"/>
            </a:endParaRPr>
          </a:p>
          <a:p>
            <a:pPr marL="0" indent="0">
              <a:buNone/>
            </a:pPr>
            <a:r>
              <a:rPr lang="fi-FI">
                <a:solidFill>
                  <a:schemeClr val="accent2"/>
                </a:solidFill>
                <a:latin typeface="Poppins"/>
                <a:cs typeface="Calibri"/>
              </a:rPr>
              <a:t>Reipasta ja rasittavaa liikkumista tulisi tehdä vähintään tunti päivässä.</a:t>
            </a:r>
            <a:endParaRPr lang="fi-FI">
              <a:solidFill>
                <a:schemeClr val="accent2"/>
              </a:solidFill>
              <a:latin typeface="Poppins"/>
            </a:endParaRPr>
          </a:p>
          <a:p>
            <a:pPr marL="0" indent="0">
              <a:buNone/>
            </a:pP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6F90FD-A854-E944-915A-EC5FDCD92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E3D41-17F0-8D40-8664-79E89B956442}" type="datetime1">
              <a:rPr lang="fi-FI" smtClean="0"/>
              <a:t>18.10.2023</a:t>
            </a:fld>
            <a:endParaRPr lang="en-FI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27F95B58-719A-7B8A-BD1C-92B9906F73E2}"/>
              </a:ext>
            </a:extLst>
          </p:cNvPr>
          <p:cNvSpPr txBox="1"/>
          <p:nvPr/>
        </p:nvSpPr>
        <p:spPr>
          <a:xfrm>
            <a:off x="783759" y="749258"/>
            <a:ext cx="628425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4000" b="1">
                <a:solidFill>
                  <a:schemeClr val="accent2"/>
                </a:solidFill>
                <a:latin typeface="Poppins"/>
                <a:cs typeface="Poppins"/>
              </a:rPr>
              <a:t>Oikea vastaus</a:t>
            </a:r>
          </a:p>
        </p:txBody>
      </p:sp>
    </p:spTree>
    <p:extLst>
      <p:ext uri="{BB962C8B-B14F-4D97-AF65-F5344CB8AC3E}">
        <p14:creationId xmlns:p14="http://schemas.microsoft.com/office/powerpoint/2010/main" val="3840190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95AB5AA-3B9D-4301-17E2-1626148E19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0564" y="1722073"/>
            <a:ext cx="5869125" cy="34098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Poppins"/>
                <a:cs typeface="Poppins"/>
              </a:rPr>
              <a:t>2. Kuinka </a:t>
            </a:r>
            <a:r>
              <a:rPr lang="en-US" dirty="0" err="1">
                <a:latin typeface="Poppins"/>
                <a:cs typeface="Poppins"/>
              </a:rPr>
              <a:t>monta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dirty="0" err="1">
                <a:latin typeface="Poppins"/>
                <a:cs typeface="Poppins"/>
              </a:rPr>
              <a:t>kertaa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dirty="0" err="1">
                <a:latin typeface="Poppins"/>
                <a:cs typeface="Poppins"/>
              </a:rPr>
              <a:t>viikossa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fi-FI" dirty="0">
                <a:latin typeface="Poppins"/>
                <a:cs typeface="Poppins"/>
              </a:rPr>
              <a:t>7</a:t>
            </a:r>
            <a:r>
              <a:rPr lang="fi-FI" dirty="0"/>
              <a:t>–</a:t>
            </a:r>
            <a:r>
              <a:rPr lang="fi-FI" dirty="0">
                <a:latin typeface="Poppins"/>
                <a:cs typeface="Poppins"/>
              </a:rPr>
              <a:t>17-vuoti</a:t>
            </a:r>
            <a:r>
              <a:rPr lang="en-US" dirty="0" err="1">
                <a:latin typeface="Poppins"/>
                <a:cs typeface="Poppins"/>
              </a:rPr>
              <a:t>aiden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dirty="0" err="1">
                <a:latin typeface="Poppins"/>
                <a:cs typeface="Poppins"/>
              </a:rPr>
              <a:t>tulisi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dirty="0" err="1">
                <a:latin typeface="Poppins"/>
                <a:cs typeface="Poppins"/>
              </a:rPr>
              <a:t>suosituksen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dirty="0" err="1">
                <a:latin typeface="Poppins"/>
                <a:cs typeface="Poppins"/>
              </a:rPr>
              <a:t>mukaan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dirty="0" err="1">
                <a:latin typeface="Poppins"/>
                <a:cs typeface="Poppins"/>
              </a:rPr>
              <a:t>liikkua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dirty="0" err="1">
                <a:latin typeface="Poppins"/>
                <a:cs typeface="Poppins"/>
              </a:rPr>
              <a:t>niin</a:t>
            </a:r>
            <a:r>
              <a:rPr lang="en-US" dirty="0">
                <a:latin typeface="Poppins"/>
                <a:cs typeface="Poppins"/>
              </a:rPr>
              <a:t>, </a:t>
            </a:r>
            <a:r>
              <a:rPr lang="en-US" dirty="0" err="1">
                <a:latin typeface="Poppins"/>
                <a:cs typeface="Poppins"/>
              </a:rPr>
              <a:t>että</a:t>
            </a:r>
            <a:r>
              <a:rPr lang="en-US" dirty="0">
                <a:latin typeface="Poppins"/>
                <a:cs typeface="Poppins"/>
              </a:rPr>
              <a:t> se </a:t>
            </a:r>
            <a:r>
              <a:rPr lang="en-US" dirty="0" err="1">
                <a:latin typeface="Poppins"/>
                <a:cs typeface="Poppins"/>
              </a:rPr>
              <a:t>parantaa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dirty="0" err="1">
                <a:latin typeface="Poppins"/>
                <a:cs typeface="Poppins"/>
              </a:rPr>
              <a:t>kestävyyttä</a:t>
            </a:r>
            <a:r>
              <a:rPr lang="en-US" dirty="0">
                <a:latin typeface="Poppins"/>
                <a:cs typeface="Poppins"/>
              </a:rPr>
              <a:t>? 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latin typeface="Poppins"/>
                <a:cs typeface="Poppins"/>
              </a:rPr>
              <a:t>A) </a:t>
            </a:r>
            <a:r>
              <a:rPr lang="en-US" dirty="0" err="1">
                <a:latin typeface="Poppins"/>
                <a:cs typeface="Poppins"/>
              </a:rPr>
              <a:t>kaksi</a:t>
            </a:r>
            <a:endParaRPr lang="en-US" dirty="0">
              <a:latin typeface="Poppins"/>
              <a:cs typeface="Poppins"/>
            </a:endParaRPr>
          </a:p>
          <a:p>
            <a:pPr marL="0" indent="0">
              <a:buNone/>
            </a:pPr>
            <a:r>
              <a:rPr lang="en-US" dirty="0">
                <a:latin typeface="Poppins"/>
                <a:cs typeface="Poppins"/>
              </a:rPr>
              <a:t>B) </a:t>
            </a:r>
            <a:r>
              <a:rPr lang="en-US" dirty="0" err="1">
                <a:latin typeface="Poppins"/>
                <a:cs typeface="Poppins"/>
              </a:rPr>
              <a:t>kolme</a:t>
            </a:r>
            <a:endParaRPr lang="en-US" dirty="0">
              <a:latin typeface="Poppins"/>
              <a:cs typeface="Poppins"/>
            </a:endParaRPr>
          </a:p>
          <a:p>
            <a:pPr marL="0" indent="0">
              <a:buNone/>
            </a:pPr>
            <a:r>
              <a:rPr lang="en-US" dirty="0">
                <a:latin typeface="Poppins"/>
                <a:cs typeface="Poppins"/>
              </a:rPr>
              <a:t>C) </a:t>
            </a:r>
            <a:r>
              <a:rPr lang="en-US" dirty="0" err="1">
                <a:latin typeface="Poppins"/>
                <a:cs typeface="Poppins"/>
              </a:rPr>
              <a:t>neljä</a:t>
            </a:r>
            <a:endParaRPr lang="en-US" dirty="0">
              <a:latin typeface="Poppins"/>
              <a:cs typeface="Poppins"/>
            </a:endParaRPr>
          </a:p>
          <a:p>
            <a:pPr marL="0" indent="0">
              <a:buNone/>
            </a:pPr>
            <a:endParaRPr lang="en-US" dirty="0"/>
          </a:p>
          <a:p>
            <a:r>
              <a:rPr lang="en-US" dirty="0" err="1">
                <a:latin typeface="Poppins"/>
                <a:cs typeface="Poppins"/>
              </a:rPr>
              <a:t>Vastaa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dirty="0" err="1">
                <a:latin typeface="Poppins"/>
                <a:cs typeface="Poppins"/>
              </a:rPr>
              <a:t>tekemällä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dirty="0" err="1">
                <a:latin typeface="Poppins"/>
                <a:cs typeface="Poppins"/>
              </a:rPr>
              <a:t>yksi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Poppins"/>
                <a:cs typeface="Poppins"/>
              </a:rPr>
              <a:t>kyykky</a:t>
            </a:r>
            <a:r>
              <a:rPr lang="en-US" dirty="0">
                <a:solidFill>
                  <a:schemeClr val="accent2"/>
                </a:solidFill>
                <a:latin typeface="Poppins"/>
                <a:cs typeface="Poppins"/>
              </a:rPr>
              <a:t> </a:t>
            </a:r>
            <a:r>
              <a:rPr lang="en-US" dirty="0" err="1">
                <a:latin typeface="Poppins"/>
                <a:cs typeface="Poppins"/>
              </a:rPr>
              <a:t>yhtä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dirty="0" err="1">
                <a:latin typeface="Poppins"/>
                <a:cs typeface="Poppins"/>
              </a:rPr>
              <a:t>liikkumiskertaa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dirty="0" err="1">
                <a:latin typeface="Poppins"/>
                <a:cs typeface="Poppins"/>
              </a:rPr>
              <a:t>kohden</a:t>
            </a:r>
            <a:r>
              <a:rPr lang="en-US" dirty="0">
                <a:latin typeface="Poppins"/>
                <a:cs typeface="Poppins"/>
              </a:rPr>
              <a:t>.</a:t>
            </a:r>
          </a:p>
          <a:p>
            <a:endParaRPr lang="en-US" dirty="0"/>
          </a:p>
        </p:txBody>
      </p:sp>
      <p:pic>
        <p:nvPicPr>
          <p:cNvPr id="4" name="Kuva 7" descr="Lähikuva henkilön jalkovälistä juoksemassa ulkona.">
            <a:extLst>
              <a:ext uri="{FF2B5EF4-FFF2-40B4-BE49-F238E27FC236}">
                <a16:creationId xmlns:a16="http://schemas.microsoft.com/office/drawing/2014/main" id="{49BB9368-47BB-BEA8-1822-30D8AE6AB2C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8812" y="-9526"/>
            <a:ext cx="5183188" cy="6867525"/>
          </a:xfrm>
          <a:noFill/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E91E247-8B0F-C1B8-2482-15C3DD64BF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58750" y="6356350"/>
            <a:ext cx="342340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86E3D41-17F0-8D40-8664-79E89B956442}" type="datetime1">
              <a:rPr lang="fi-FI" smtClean="0"/>
              <a:pPr>
                <a:spcAft>
                  <a:spcPts val="600"/>
                </a:spcAft>
              </a:pPr>
              <a:t>18.10.2023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8394428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7" descr="Lähikuva henkilön jalkovälistä juoksemassa ulkona.">
            <a:extLst>
              <a:ext uri="{FF2B5EF4-FFF2-40B4-BE49-F238E27FC236}">
                <a16:creationId xmlns:a16="http://schemas.microsoft.com/office/drawing/2014/main" id="{FE61501A-81D9-8195-62CD-17BB354AC8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5667" y="-9526"/>
            <a:ext cx="5806333" cy="6867525"/>
          </a:xfrm>
          <a:prstGeom prst="rect">
            <a:avLst/>
          </a:prstGeom>
          <a:noFill/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27F95B58-719A-7B8A-BD1C-92B9906F73E2}"/>
              </a:ext>
            </a:extLst>
          </p:cNvPr>
          <p:cNvSpPr txBox="1"/>
          <p:nvPr/>
        </p:nvSpPr>
        <p:spPr>
          <a:xfrm>
            <a:off x="839788" y="365125"/>
            <a:ext cx="9499028" cy="165874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i-FI" sz="4400" b="1">
                <a:solidFill>
                  <a:schemeClr val="accent2"/>
                </a:solidFill>
                <a:latin typeface="Poppins" pitchFamily="2" charset="77"/>
                <a:ea typeface="+mj-ea"/>
                <a:cs typeface="Poppins" pitchFamily="2" charset="77"/>
              </a:rPr>
              <a:t>Oikea vastaus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BC4E1-F5BB-A84B-A7CF-7AF43AD9FE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9192" y="1972283"/>
            <a:ext cx="5256212" cy="38102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Poppins"/>
                <a:cs typeface="Poppins"/>
              </a:rPr>
              <a:t>2. Kuinka </a:t>
            </a:r>
            <a:r>
              <a:rPr lang="en-US" dirty="0" err="1">
                <a:latin typeface="Poppins"/>
                <a:cs typeface="Poppins"/>
              </a:rPr>
              <a:t>monta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dirty="0" err="1">
                <a:latin typeface="Poppins"/>
                <a:cs typeface="Poppins"/>
              </a:rPr>
              <a:t>kertaa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dirty="0" err="1">
                <a:latin typeface="Poppins"/>
                <a:cs typeface="Poppins"/>
              </a:rPr>
              <a:t>viikossa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fi-FI" dirty="0">
                <a:latin typeface="Poppins"/>
                <a:cs typeface="Poppins"/>
              </a:rPr>
              <a:t>7</a:t>
            </a:r>
            <a:r>
              <a:rPr lang="fi-FI" dirty="0"/>
              <a:t>–</a:t>
            </a:r>
            <a:r>
              <a:rPr lang="fi-FI" dirty="0">
                <a:latin typeface="Poppins"/>
                <a:cs typeface="Poppins"/>
              </a:rPr>
              <a:t>17-vuoti</a:t>
            </a:r>
            <a:r>
              <a:rPr lang="en-US" dirty="0" err="1">
                <a:latin typeface="Poppins"/>
                <a:cs typeface="Poppins"/>
              </a:rPr>
              <a:t>aiden</a:t>
            </a:r>
            <a:r>
              <a:rPr lang="en-US" dirty="0">
                <a:latin typeface="Poppins"/>
                <a:cs typeface="Poppins"/>
              </a:rPr>
              <a:t> </a:t>
            </a:r>
            <a:r>
              <a:rPr lang="en-US" dirty="0" err="1">
                <a:latin typeface="Poppins"/>
                <a:cs typeface="Poppins"/>
              </a:rPr>
              <a:t>tulisi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dirty="0" err="1">
                <a:latin typeface="Poppins"/>
                <a:cs typeface="Poppins"/>
              </a:rPr>
              <a:t>suosituksen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dirty="0" err="1">
                <a:latin typeface="Poppins"/>
                <a:cs typeface="Poppins"/>
              </a:rPr>
              <a:t>mukaan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dirty="0" err="1">
                <a:latin typeface="Poppins"/>
                <a:cs typeface="Poppins"/>
              </a:rPr>
              <a:t>liikkua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dirty="0" err="1">
                <a:latin typeface="Poppins"/>
                <a:cs typeface="Poppins"/>
              </a:rPr>
              <a:t>niin</a:t>
            </a:r>
            <a:r>
              <a:rPr lang="en-US" dirty="0">
                <a:latin typeface="Poppins"/>
                <a:cs typeface="Poppins"/>
              </a:rPr>
              <a:t>, </a:t>
            </a:r>
            <a:r>
              <a:rPr lang="en-US" dirty="0" err="1">
                <a:latin typeface="Poppins"/>
                <a:cs typeface="Poppins"/>
              </a:rPr>
              <a:t>että</a:t>
            </a:r>
            <a:r>
              <a:rPr lang="en-US" dirty="0">
                <a:latin typeface="Poppins"/>
                <a:cs typeface="Poppins"/>
              </a:rPr>
              <a:t> se </a:t>
            </a:r>
            <a:r>
              <a:rPr lang="en-US" dirty="0" err="1">
                <a:latin typeface="Poppins"/>
                <a:cs typeface="Poppins"/>
              </a:rPr>
              <a:t>parantaa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dirty="0" err="1">
                <a:latin typeface="Poppins"/>
                <a:cs typeface="Poppins"/>
              </a:rPr>
              <a:t>kestävyyttä</a:t>
            </a:r>
            <a:r>
              <a:rPr lang="en-US" dirty="0">
                <a:latin typeface="Poppins"/>
                <a:cs typeface="Poppins"/>
              </a:rPr>
              <a:t>? </a:t>
            </a:r>
          </a:p>
          <a:p>
            <a:pPr marL="0" indent="0">
              <a:buNone/>
            </a:pPr>
            <a:endParaRPr lang="en-US" dirty="0">
              <a:latin typeface="Poppins"/>
              <a:cs typeface="Poppins"/>
            </a:endParaRPr>
          </a:p>
          <a:p>
            <a:pPr marL="0" indent="0">
              <a:buNone/>
            </a:pPr>
            <a:r>
              <a:rPr lang="en-US" dirty="0">
                <a:latin typeface="Poppins"/>
                <a:cs typeface="Poppins"/>
              </a:rPr>
              <a:t>A) </a:t>
            </a:r>
            <a:r>
              <a:rPr lang="en-US" dirty="0" err="1">
                <a:latin typeface="Poppins"/>
                <a:cs typeface="Poppins"/>
              </a:rPr>
              <a:t>kaksi</a:t>
            </a: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  <a:latin typeface="Poppins"/>
                <a:cs typeface="Poppins"/>
              </a:rPr>
              <a:t>B) </a:t>
            </a:r>
            <a:r>
              <a:rPr lang="en-US" b="1" dirty="0" err="1">
                <a:solidFill>
                  <a:schemeClr val="accent2"/>
                </a:solidFill>
                <a:latin typeface="Poppins"/>
                <a:cs typeface="Poppins"/>
              </a:rPr>
              <a:t>kolme</a:t>
            </a:r>
            <a:r>
              <a:rPr lang="en-US" b="1" dirty="0">
                <a:solidFill>
                  <a:schemeClr val="accent2"/>
                </a:solidFill>
                <a:latin typeface="Poppins"/>
                <a:cs typeface="Poppins"/>
              </a:rPr>
              <a:t> </a:t>
            </a:r>
          </a:p>
          <a:p>
            <a:pPr marL="0" indent="0">
              <a:buNone/>
            </a:pPr>
            <a:r>
              <a:rPr lang="en-US" dirty="0">
                <a:latin typeface="Poppins"/>
                <a:cs typeface="Poppins"/>
              </a:rPr>
              <a:t>C) </a:t>
            </a:r>
            <a:r>
              <a:rPr lang="en-US" dirty="0" err="1">
                <a:latin typeface="Poppins"/>
                <a:cs typeface="Poppins"/>
              </a:rPr>
              <a:t>neljä</a:t>
            </a:r>
            <a:endParaRPr lang="en-GB" dirty="0"/>
          </a:p>
          <a:p>
            <a:pPr marL="0" indent="0">
              <a:buNone/>
            </a:pPr>
            <a:br>
              <a:rPr lang="en-GB" dirty="0">
                <a:cs typeface="Poppins"/>
              </a:rPr>
            </a:br>
            <a:r>
              <a:rPr lang="en-US" dirty="0" err="1">
                <a:solidFill>
                  <a:schemeClr val="accent2"/>
                </a:solidFill>
                <a:latin typeface="Poppins"/>
                <a:cs typeface="Poppins"/>
              </a:rPr>
              <a:t>Kestävyyttä</a:t>
            </a:r>
            <a:r>
              <a:rPr lang="en-US" dirty="0">
                <a:solidFill>
                  <a:schemeClr val="accent2"/>
                </a:solidFill>
                <a:latin typeface="Poppins"/>
                <a:cs typeface="Poppins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Poppins"/>
                <a:cs typeface="Poppins"/>
              </a:rPr>
              <a:t>parantavaa</a:t>
            </a:r>
            <a:r>
              <a:rPr lang="en-US" dirty="0">
                <a:solidFill>
                  <a:schemeClr val="accent2"/>
                </a:solidFill>
                <a:latin typeface="Poppins"/>
                <a:cs typeface="Poppins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Poppins"/>
                <a:cs typeface="Poppins"/>
              </a:rPr>
              <a:t>liikkumista</a:t>
            </a:r>
            <a:r>
              <a:rPr lang="en-US" dirty="0">
                <a:solidFill>
                  <a:schemeClr val="accent2"/>
                </a:solidFill>
                <a:latin typeface="Poppins"/>
                <a:cs typeface="Poppins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Poppins"/>
                <a:cs typeface="Poppins"/>
              </a:rPr>
              <a:t>tulisi</a:t>
            </a:r>
            <a:r>
              <a:rPr lang="en-US" dirty="0">
                <a:solidFill>
                  <a:schemeClr val="accent2"/>
                </a:solidFill>
                <a:latin typeface="Poppins"/>
                <a:cs typeface="Poppins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Poppins"/>
                <a:cs typeface="Poppins"/>
              </a:rPr>
              <a:t>tehdä</a:t>
            </a:r>
            <a:r>
              <a:rPr lang="en-US" dirty="0">
                <a:solidFill>
                  <a:schemeClr val="accent2"/>
                </a:solidFill>
                <a:latin typeface="Poppins"/>
                <a:cs typeface="Poppins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Poppins"/>
                <a:cs typeface="Poppins"/>
              </a:rPr>
              <a:t>vähintään</a:t>
            </a:r>
            <a:r>
              <a:rPr lang="en-US" dirty="0">
                <a:solidFill>
                  <a:schemeClr val="accent2"/>
                </a:solidFill>
                <a:latin typeface="Poppins"/>
                <a:cs typeface="Poppins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Poppins"/>
                <a:cs typeface="Poppins"/>
              </a:rPr>
              <a:t>kolmesti</a:t>
            </a:r>
            <a:r>
              <a:rPr lang="en-US" dirty="0">
                <a:solidFill>
                  <a:schemeClr val="accent2"/>
                </a:solidFill>
                <a:latin typeface="Poppins"/>
                <a:cs typeface="Poppins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Poppins"/>
                <a:cs typeface="Poppins"/>
              </a:rPr>
              <a:t>viikossa</a:t>
            </a:r>
            <a:r>
              <a:rPr lang="en-US" dirty="0">
                <a:solidFill>
                  <a:schemeClr val="accent2"/>
                </a:solidFill>
                <a:latin typeface="Poppins"/>
                <a:cs typeface="Poppins"/>
              </a:rPr>
              <a:t>.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6F90FD-A854-E944-915A-EC5FDCD92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58750" y="6356350"/>
            <a:ext cx="342340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86E3D41-17F0-8D40-8664-79E89B956442}" type="datetime1">
              <a:rPr lang="fi-FI" smtClean="0"/>
              <a:pPr>
                <a:spcAft>
                  <a:spcPts val="600"/>
                </a:spcAft>
              </a:pPr>
              <a:t>18.10.2023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995648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A49AECB-2705-2DC9-1F03-CC288FFEA1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9192" y="1665208"/>
            <a:ext cx="5256212" cy="34098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Poppins"/>
                <a:cs typeface="Poppins"/>
              </a:rPr>
              <a:t>3. Kuinka </a:t>
            </a:r>
            <a:r>
              <a:rPr lang="en-US" dirty="0" err="1">
                <a:latin typeface="Poppins"/>
                <a:cs typeface="Poppins"/>
              </a:rPr>
              <a:t>monta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dirty="0" err="1">
                <a:latin typeface="Poppins"/>
                <a:cs typeface="Poppins"/>
              </a:rPr>
              <a:t>kertaa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dirty="0" err="1">
                <a:latin typeface="Poppins"/>
                <a:cs typeface="Poppins"/>
              </a:rPr>
              <a:t>viikossa</a:t>
            </a:r>
            <a:r>
              <a:rPr lang="en-US" dirty="0">
                <a:latin typeface="Poppins"/>
                <a:cs typeface="Poppins"/>
              </a:rPr>
              <a:t> </a:t>
            </a:r>
            <a:r>
              <a:rPr lang="fi-FI" dirty="0">
                <a:latin typeface="Poppins"/>
                <a:cs typeface="Poppins"/>
              </a:rPr>
              <a:t>7</a:t>
            </a:r>
            <a:r>
              <a:rPr lang="fi-FI" dirty="0"/>
              <a:t>–</a:t>
            </a:r>
            <a:r>
              <a:rPr lang="fi-FI" dirty="0">
                <a:latin typeface="Poppins"/>
                <a:cs typeface="Poppins"/>
              </a:rPr>
              <a:t>17-vuoti</a:t>
            </a:r>
            <a:r>
              <a:rPr lang="en-US" dirty="0" err="1">
                <a:latin typeface="Poppins"/>
                <a:cs typeface="Poppins"/>
              </a:rPr>
              <a:t>aiden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dirty="0" err="1">
                <a:latin typeface="Poppins"/>
                <a:cs typeface="Poppins"/>
              </a:rPr>
              <a:t>tulisi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dirty="0" err="1">
                <a:latin typeface="Poppins"/>
                <a:cs typeface="Poppins"/>
              </a:rPr>
              <a:t>suosituksen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dirty="0" err="1">
                <a:latin typeface="Poppins"/>
                <a:cs typeface="Poppins"/>
              </a:rPr>
              <a:t>mukaan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dirty="0" err="1">
                <a:latin typeface="Poppins"/>
                <a:cs typeface="Poppins"/>
              </a:rPr>
              <a:t>liikkua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dirty="0" err="1">
                <a:latin typeface="Poppins"/>
                <a:cs typeface="Poppins"/>
              </a:rPr>
              <a:t>niin</a:t>
            </a:r>
            <a:r>
              <a:rPr lang="en-US" dirty="0">
                <a:latin typeface="Poppins"/>
                <a:cs typeface="Poppins"/>
              </a:rPr>
              <a:t>, </a:t>
            </a:r>
            <a:r>
              <a:rPr lang="en-US" dirty="0" err="1">
                <a:latin typeface="Poppins"/>
                <a:cs typeface="Poppins"/>
              </a:rPr>
              <a:t>että</a:t>
            </a:r>
            <a:r>
              <a:rPr lang="en-US" dirty="0">
                <a:latin typeface="Poppins"/>
                <a:cs typeface="Poppins"/>
              </a:rPr>
              <a:t> se </a:t>
            </a:r>
            <a:r>
              <a:rPr lang="en-US" dirty="0" err="1">
                <a:latin typeface="Poppins"/>
                <a:cs typeface="Poppins"/>
              </a:rPr>
              <a:t>vahvistaa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dirty="0" err="1">
                <a:latin typeface="Poppins"/>
                <a:cs typeface="Poppins"/>
              </a:rPr>
              <a:t>lihaksia</a:t>
            </a:r>
            <a:r>
              <a:rPr lang="en-US" dirty="0">
                <a:latin typeface="Poppins"/>
                <a:cs typeface="Poppins"/>
              </a:rPr>
              <a:t> ja </a:t>
            </a:r>
            <a:r>
              <a:rPr lang="en-US" dirty="0" err="1">
                <a:latin typeface="Poppins"/>
                <a:cs typeface="Poppins"/>
              </a:rPr>
              <a:t>luustoa</a:t>
            </a:r>
            <a:r>
              <a:rPr lang="en-US" dirty="0">
                <a:latin typeface="Poppins"/>
                <a:cs typeface="Poppins"/>
              </a:rPr>
              <a:t>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latin typeface="Poppins"/>
                <a:cs typeface="Poppins"/>
              </a:rPr>
              <a:t>A) </a:t>
            </a:r>
            <a:r>
              <a:rPr lang="en-US" dirty="0" err="1">
                <a:latin typeface="Poppins"/>
                <a:cs typeface="Poppins"/>
              </a:rPr>
              <a:t>yksi</a:t>
            </a:r>
            <a:endParaRPr lang="en-US" dirty="0">
              <a:latin typeface="Poppins"/>
              <a:cs typeface="Poppins"/>
            </a:endParaRPr>
          </a:p>
          <a:p>
            <a:pPr marL="0" indent="0">
              <a:buNone/>
            </a:pPr>
            <a:r>
              <a:rPr lang="en-US" dirty="0">
                <a:latin typeface="Poppins"/>
                <a:cs typeface="Poppins"/>
              </a:rPr>
              <a:t>B) </a:t>
            </a:r>
            <a:r>
              <a:rPr lang="en-US" dirty="0" err="1">
                <a:latin typeface="Poppins"/>
                <a:cs typeface="Poppins"/>
              </a:rPr>
              <a:t>kaksi</a:t>
            </a:r>
            <a:endParaRPr lang="en-US" dirty="0">
              <a:latin typeface="Poppins"/>
              <a:cs typeface="Poppins"/>
            </a:endParaRPr>
          </a:p>
          <a:p>
            <a:pPr marL="0" indent="0">
              <a:buNone/>
            </a:pPr>
            <a:r>
              <a:rPr lang="en-US" dirty="0">
                <a:latin typeface="Poppins"/>
                <a:cs typeface="Poppins"/>
              </a:rPr>
              <a:t>C) </a:t>
            </a:r>
            <a:r>
              <a:rPr lang="en-US" dirty="0" err="1">
                <a:latin typeface="Poppins"/>
                <a:cs typeface="Poppins"/>
              </a:rPr>
              <a:t>kolme</a:t>
            </a:r>
            <a:endParaRPr lang="en-US" dirty="0"/>
          </a:p>
          <a:p>
            <a:endParaRPr lang="en-US" dirty="0">
              <a:latin typeface="Poppins"/>
              <a:cs typeface="Poppins"/>
            </a:endParaRPr>
          </a:p>
          <a:p>
            <a:r>
              <a:rPr lang="en-US" dirty="0" err="1">
                <a:latin typeface="Poppins"/>
                <a:cs typeface="Poppins"/>
              </a:rPr>
              <a:t>Vastaa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dirty="0" err="1">
                <a:latin typeface="Poppins"/>
                <a:cs typeface="Poppins"/>
              </a:rPr>
              <a:t>tekemällä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dirty="0" err="1">
                <a:latin typeface="Poppins"/>
                <a:cs typeface="Poppins"/>
              </a:rPr>
              <a:t>yksi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Poppins"/>
                <a:cs typeface="Poppins"/>
              </a:rPr>
              <a:t>punnerrus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dirty="0" err="1">
                <a:latin typeface="Poppins"/>
                <a:cs typeface="Poppins"/>
              </a:rPr>
              <a:t>yhtä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dirty="0" err="1">
                <a:latin typeface="Poppins"/>
                <a:cs typeface="Poppins"/>
              </a:rPr>
              <a:t>liikkumiskertaa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dirty="0" err="1">
                <a:latin typeface="Poppins"/>
                <a:cs typeface="Poppins"/>
              </a:rPr>
              <a:t>kohden</a:t>
            </a:r>
            <a:r>
              <a:rPr lang="en-US" dirty="0">
                <a:latin typeface="Poppins"/>
                <a:cs typeface="Poppins"/>
              </a:rPr>
              <a:t>.</a:t>
            </a:r>
            <a:endParaRPr lang="en-US" dirty="0"/>
          </a:p>
        </p:txBody>
      </p:sp>
      <p:pic>
        <p:nvPicPr>
          <p:cNvPr id="7" name="Kuva 7" descr="Kaksi henkilöä pelaamassa koripalloa.">
            <a:extLst>
              <a:ext uri="{FF2B5EF4-FFF2-40B4-BE49-F238E27FC236}">
                <a16:creationId xmlns:a16="http://schemas.microsoft.com/office/drawing/2014/main" id="{9203EE18-C317-7841-7D2C-0B2A971BB6B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5667" y="-9526"/>
            <a:ext cx="5806333" cy="6867525"/>
          </a:xfrm>
          <a:noFill/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5097303-DFFD-4F27-24B7-D457CFE4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58750" y="6356350"/>
            <a:ext cx="342340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86E3D41-17F0-8D40-8664-79E89B956442}" type="datetime1">
              <a:rPr lang="fi-FI" smtClean="0"/>
              <a:pPr>
                <a:spcAft>
                  <a:spcPts val="600"/>
                </a:spcAft>
              </a:pPr>
              <a:t>18.10.2023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1738327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aksi henkilöä pelaamassa koripalloa.">
            <a:extLst>
              <a:ext uri="{FF2B5EF4-FFF2-40B4-BE49-F238E27FC236}">
                <a16:creationId xmlns:a16="http://schemas.microsoft.com/office/drawing/2014/main" id="{0BD11C15-DF18-8C1F-7228-2997D05A88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9811" y="-2635"/>
            <a:ext cx="5817707" cy="6856152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BC4E1-F5BB-A84B-A7CF-7AF43AD9FE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3760" y="2406638"/>
            <a:ext cx="5256212" cy="313709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latin typeface="Poppins"/>
                <a:cs typeface="Poppins"/>
              </a:rPr>
              <a:t>3. Kuinka </a:t>
            </a:r>
            <a:r>
              <a:rPr lang="en-US" dirty="0" err="1">
                <a:latin typeface="Poppins"/>
                <a:cs typeface="Poppins"/>
              </a:rPr>
              <a:t>monta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dirty="0" err="1">
                <a:latin typeface="Poppins"/>
                <a:cs typeface="Poppins"/>
              </a:rPr>
              <a:t>kertaa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dirty="0" err="1">
                <a:latin typeface="Poppins"/>
                <a:cs typeface="Poppins"/>
              </a:rPr>
              <a:t>viikossa</a:t>
            </a:r>
            <a:r>
              <a:rPr lang="fi-FI" dirty="0">
                <a:latin typeface="Poppins"/>
                <a:cs typeface="Poppins"/>
              </a:rPr>
              <a:t> 7</a:t>
            </a:r>
            <a:r>
              <a:rPr lang="fi-FI" dirty="0"/>
              <a:t>–</a:t>
            </a:r>
            <a:r>
              <a:rPr lang="fi-FI" dirty="0">
                <a:latin typeface="Poppins"/>
                <a:cs typeface="Poppins"/>
              </a:rPr>
              <a:t>17-vuoti</a:t>
            </a:r>
            <a:r>
              <a:rPr lang="en-US" dirty="0" err="1">
                <a:latin typeface="Poppins"/>
                <a:cs typeface="Poppins"/>
              </a:rPr>
              <a:t>aiden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dirty="0" err="1">
                <a:latin typeface="Poppins"/>
                <a:cs typeface="Poppins"/>
              </a:rPr>
              <a:t>tulisi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dirty="0" err="1">
                <a:latin typeface="Poppins"/>
                <a:cs typeface="Poppins"/>
              </a:rPr>
              <a:t>suosituksen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dirty="0" err="1">
                <a:latin typeface="Poppins"/>
                <a:cs typeface="Poppins"/>
              </a:rPr>
              <a:t>mukaan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dirty="0" err="1">
                <a:latin typeface="Poppins"/>
                <a:cs typeface="Poppins"/>
              </a:rPr>
              <a:t>liikkua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dirty="0" err="1">
                <a:latin typeface="Poppins"/>
                <a:cs typeface="Poppins"/>
              </a:rPr>
              <a:t>niin</a:t>
            </a:r>
            <a:r>
              <a:rPr lang="en-US" dirty="0">
                <a:latin typeface="Poppins"/>
                <a:cs typeface="Poppins"/>
              </a:rPr>
              <a:t>, </a:t>
            </a:r>
            <a:r>
              <a:rPr lang="en-US" dirty="0" err="1">
                <a:latin typeface="Poppins"/>
                <a:cs typeface="Poppins"/>
              </a:rPr>
              <a:t>että</a:t>
            </a:r>
            <a:r>
              <a:rPr lang="en-US" dirty="0">
                <a:latin typeface="Poppins"/>
                <a:cs typeface="Poppins"/>
              </a:rPr>
              <a:t> se </a:t>
            </a:r>
            <a:r>
              <a:rPr lang="en-US" dirty="0" err="1">
                <a:latin typeface="Poppins"/>
                <a:cs typeface="Poppins"/>
              </a:rPr>
              <a:t>vahvistaa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dirty="0" err="1">
                <a:latin typeface="Poppins"/>
                <a:cs typeface="Poppins"/>
              </a:rPr>
              <a:t>lihaksia</a:t>
            </a:r>
            <a:r>
              <a:rPr lang="en-US" dirty="0">
                <a:latin typeface="Poppins"/>
                <a:cs typeface="Poppins"/>
              </a:rPr>
              <a:t> ja </a:t>
            </a:r>
            <a:r>
              <a:rPr lang="en-US" dirty="0" err="1">
                <a:latin typeface="Poppins"/>
                <a:cs typeface="Poppins"/>
              </a:rPr>
              <a:t>luustoa</a:t>
            </a:r>
            <a:r>
              <a:rPr lang="en-US" dirty="0">
                <a:latin typeface="Poppins"/>
                <a:cs typeface="Poppins"/>
              </a:rPr>
              <a:t>?</a:t>
            </a:r>
          </a:p>
          <a:p>
            <a:pPr marL="0" indent="0">
              <a:buNone/>
            </a:pPr>
            <a:endParaRPr lang="en-US" dirty="0">
              <a:latin typeface="Poppins"/>
              <a:cs typeface="Poppins"/>
            </a:endParaRPr>
          </a:p>
          <a:p>
            <a:pPr marL="0" indent="0">
              <a:buNone/>
            </a:pPr>
            <a:r>
              <a:rPr lang="en-US" dirty="0">
                <a:latin typeface="Poppins"/>
                <a:cs typeface="Poppins"/>
              </a:rPr>
              <a:t>A) </a:t>
            </a:r>
            <a:r>
              <a:rPr lang="en-US" dirty="0" err="1">
                <a:latin typeface="Poppins"/>
                <a:cs typeface="Poppins"/>
              </a:rPr>
              <a:t>yksi</a:t>
            </a:r>
            <a:endParaRPr lang="en-US" dirty="0">
              <a:latin typeface="Poppins"/>
              <a:cs typeface="Poppins"/>
            </a:endParaRPr>
          </a:p>
          <a:p>
            <a:pPr marL="0" indent="0">
              <a:buNone/>
            </a:pPr>
            <a:r>
              <a:rPr lang="en-US" dirty="0">
                <a:latin typeface="Poppins"/>
                <a:cs typeface="Poppins"/>
              </a:rPr>
              <a:t>B) </a:t>
            </a:r>
            <a:r>
              <a:rPr lang="en-US" dirty="0" err="1">
                <a:latin typeface="Poppins"/>
                <a:cs typeface="Poppins"/>
              </a:rPr>
              <a:t>kaksi</a:t>
            </a:r>
            <a:endParaRPr lang="en-US" dirty="0">
              <a:latin typeface="Poppins"/>
              <a:cs typeface="Poppins"/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  <a:latin typeface="Poppins"/>
                <a:cs typeface="Poppins"/>
              </a:rPr>
              <a:t>C) </a:t>
            </a:r>
            <a:r>
              <a:rPr lang="en-US" b="1" dirty="0" err="1">
                <a:solidFill>
                  <a:schemeClr val="accent2"/>
                </a:solidFill>
                <a:latin typeface="Poppins"/>
                <a:cs typeface="Poppins"/>
              </a:rPr>
              <a:t>kolme</a:t>
            </a:r>
            <a:endParaRPr lang="fi-FI" b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fi-FI" dirty="0">
              <a:latin typeface="Poppins"/>
              <a:cs typeface="Poppins"/>
            </a:endParaRPr>
          </a:p>
          <a:p>
            <a:pPr marL="0" indent="0">
              <a:buNone/>
            </a:pPr>
            <a:r>
              <a:rPr lang="en-US" dirty="0" err="1">
                <a:solidFill>
                  <a:srgbClr val="E54922"/>
                </a:solidFill>
                <a:latin typeface="Poppins"/>
                <a:cs typeface="Poppins"/>
              </a:rPr>
              <a:t>Lihaksia</a:t>
            </a:r>
            <a:r>
              <a:rPr lang="en-US" dirty="0">
                <a:solidFill>
                  <a:srgbClr val="E54922"/>
                </a:solidFill>
                <a:latin typeface="Poppins"/>
                <a:cs typeface="Poppins"/>
              </a:rPr>
              <a:t> ja </a:t>
            </a:r>
            <a:r>
              <a:rPr lang="en-US" dirty="0" err="1">
                <a:solidFill>
                  <a:srgbClr val="E54922"/>
                </a:solidFill>
                <a:latin typeface="Poppins"/>
                <a:cs typeface="Poppins"/>
              </a:rPr>
              <a:t>luustoa</a:t>
            </a:r>
            <a:r>
              <a:rPr lang="en-US" dirty="0">
                <a:solidFill>
                  <a:srgbClr val="E54922"/>
                </a:solidFill>
                <a:latin typeface="Poppins"/>
                <a:cs typeface="Poppins"/>
              </a:rPr>
              <a:t> </a:t>
            </a:r>
            <a:r>
              <a:rPr lang="en-US" dirty="0" err="1">
                <a:solidFill>
                  <a:srgbClr val="E54922"/>
                </a:solidFill>
                <a:latin typeface="Poppins"/>
                <a:cs typeface="Poppins"/>
              </a:rPr>
              <a:t>vahvistavaa</a:t>
            </a:r>
            <a:r>
              <a:rPr lang="en-US" dirty="0">
                <a:solidFill>
                  <a:srgbClr val="E54922"/>
                </a:solidFill>
                <a:latin typeface="Poppins"/>
                <a:cs typeface="Poppins"/>
              </a:rPr>
              <a:t> </a:t>
            </a:r>
            <a:r>
              <a:rPr lang="en-US" dirty="0" err="1">
                <a:solidFill>
                  <a:srgbClr val="E54922"/>
                </a:solidFill>
                <a:latin typeface="Poppins"/>
                <a:cs typeface="Poppins"/>
              </a:rPr>
              <a:t>liikkumista</a:t>
            </a:r>
            <a:r>
              <a:rPr lang="en-US" dirty="0">
                <a:solidFill>
                  <a:srgbClr val="E54922"/>
                </a:solidFill>
                <a:latin typeface="Poppins"/>
                <a:cs typeface="Poppins"/>
              </a:rPr>
              <a:t> </a:t>
            </a:r>
            <a:r>
              <a:rPr lang="en-US" dirty="0" err="1">
                <a:solidFill>
                  <a:srgbClr val="E54922"/>
                </a:solidFill>
                <a:latin typeface="Poppins"/>
                <a:cs typeface="Poppins"/>
              </a:rPr>
              <a:t>tulisi</a:t>
            </a:r>
            <a:r>
              <a:rPr lang="en-US" dirty="0">
                <a:solidFill>
                  <a:srgbClr val="E54922"/>
                </a:solidFill>
                <a:latin typeface="Poppins"/>
                <a:cs typeface="Poppins"/>
              </a:rPr>
              <a:t> </a:t>
            </a:r>
            <a:r>
              <a:rPr lang="en-US" dirty="0" err="1">
                <a:solidFill>
                  <a:srgbClr val="E54922"/>
                </a:solidFill>
                <a:latin typeface="Poppins"/>
                <a:cs typeface="Poppins"/>
              </a:rPr>
              <a:t>tehdä</a:t>
            </a:r>
            <a:r>
              <a:rPr lang="en-US" dirty="0">
                <a:solidFill>
                  <a:srgbClr val="E54922"/>
                </a:solidFill>
                <a:latin typeface="Poppins"/>
                <a:cs typeface="Poppins"/>
              </a:rPr>
              <a:t> </a:t>
            </a:r>
            <a:r>
              <a:rPr lang="en-US" dirty="0" err="1">
                <a:solidFill>
                  <a:srgbClr val="E54922"/>
                </a:solidFill>
                <a:latin typeface="Poppins"/>
                <a:cs typeface="Poppins"/>
              </a:rPr>
              <a:t>vähintään</a:t>
            </a:r>
            <a:r>
              <a:rPr lang="en-US" dirty="0">
                <a:solidFill>
                  <a:srgbClr val="E54922"/>
                </a:solidFill>
                <a:latin typeface="Poppins"/>
                <a:cs typeface="Poppins"/>
              </a:rPr>
              <a:t> </a:t>
            </a:r>
            <a:r>
              <a:rPr lang="en-US" dirty="0" err="1">
                <a:solidFill>
                  <a:srgbClr val="E54922"/>
                </a:solidFill>
                <a:latin typeface="Poppins"/>
                <a:cs typeface="Poppins"/>
              </a:rPr>
              <a:t>kolmesti</a:t>
            </a:r>
            <a:r>
              <a:rPr lang="en-US" dirty="0">
                <a:solidFill>
                  <a:srgbClr val="E54922"/>
                </a:solidFill>
                <a:latin typeface="Poppins"/>
                <a:cs typeface="Poppins"/>
              </a:rPr>
              <a:t> </a:t>
            </a:r>
            <a:r>
              <a:rPr lang="en-US" dirty="0" err="1">
                <a:solidFill>
                  <a:srgbClr val="E54922"/>
                </a:solidFill>
                <a:latin typeface="Poppins"/>
                <a:cs typeface="Poppins"/>
              </a:rPr>
              <a:t>viikossa</a:t>
            </a:r>
            <a:r>
              <a:rPr lang="en-US" dirty="0">
                <a:solidFill>
                  <a:srgbClr val="E54922"/>
                </a:solidFill>
                <a:latin typeface="Poppins"/>
                <a:cs typeface="Poppins"/>
              </a:rPr>
              <a:t>.</a:t>
            </a:r>
            <a:endParaRPr lang="fi-FI" dirty="0">
              <a:cs typeface="Calibri" panose="020F0502020204030204"/>
            </a:endParaRP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6F90FD-A854-E944-915A-EC5FDCD92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E3D41-17F0-8D40-8664-79E89B956442}" type="datetime1">
              <a:rPr lang="fi-FI" smtClean="0"/>
              <a:t>18.10.2023</a:t>
            </a:fld>
            <a:endParaRPr lang="en-FI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27F95B58-719A-7B8A-BD1C-92B9906F73E2}"/>
              </a:ext>
            </a:extLst>
          </p:cNvPr>
          <p:cNvSpPr txBox="1"/>
          <p:nvPr/>
        </p:nvSpPr>
        <p:spPr>
          <a:xfrm>
            <a:off x="783760" y="886138"/>
            <a:ext cx="628425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4000" b="1" dirty="0">
                <a:solidFill>
                  <a:schemeClr val="accent2"/>
                </a:solidFill>
                <a:latin typeface="Poppins"/>
                <a:cs typeface="Poppins"/>
              </a:rPr>
              <a:t>Oikea vastaus</a:t>
            </a:r>
          </a:p>
        </p:txBody>
      </p:sp>
    </p:spTree>
    <p:extLst>
      <p:ext uri="{BB962C8B-B14F-4D97-AF65-F5344CB8AC3E}">
        <p14:creationId xmlns:p14="http://schemas.microsoft.com/office/powerpoint/2010/main" val="1247409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00DCB-A317-4845-93DB-43AED5057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solidFill>
                  <a:schemeClr val="accent2"/>
                </a:solidFill>
              </a:rPr>
              <a:t>Tavoitteet</a:t>
            </a:r>
            <a:endParaRPr lang="en-FI">
              <a:solidFill>
                <a:schemeClr val="accent2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4C61C-6A30-214E-B903-441EA606F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483D0-A755-3A42-BC05-F4E9E0B5E53F}" type="datetime1">
              <a:rPr lang="fi-FI" smtClean="0"/>
              <a:t>18.10.2023</a:t>
            </a:fld>
            <a:endParaRPr lang="en-FI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8BDA3FD7-567F-6446-99C2-FDE61AC91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281"/>
            <a:ext cx="105791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400">
                <a:latin typeface="Poppins"/>
                <a:cs typeface="Poppins"/>
              </a:rPr>
              <a:t>Tunnistat liikkumiseesi ja uneesi vaikuttavia tekijöitä.</a:t>
            </a:r>
          </a:p>
          <a:p>
            <a:r>
              <a:rPr lang="fi-FI" sz="2400">
                <a:latin typeface="Poppins"/>
                <a:cs typeface="Poppins"/>
              </a:rPr>
              <a:t>Pystyt arvioimaan liikkumisen ja unen merkitystä omalle terveydelle.</a:t>
            </a:r>
          </a:p>
          <a:p>
            <a:r>
              <a:rPr lang="fi-FI" sz="2400">
                <a:latin typeface="Poppins"/>
                <a:cs typeface="Poppins"/>
              </a:rPr>
              <a:t>Osaat antaa perusteltuja ehdotuksia siitä, miten terveyttä edistäviä elintapoja voidaan ylläpitää ja vaarantavia ehkäistä.</a:t>
            </a:r>
          </a:p>
          <a:p>
            <a:r>
              <a:rPr lang="fi-FI" sz="2400">
                <a:latin typeface="Poppins"/>
                <a:cs typeface="Poppins"/>
              </a:rPr>
              <a:t>Osaat laatia itsellesi monipuolisen suunnitelman terveyden ja hyvinvoinnin edistämiseksi ottaen siinä huomioon liikkumisen, palautumisen ja unen merkityksen opiskelu- ja työkyvyn ylläpitämiseksi.</a:t>
            </a:r>
          </a:p>
          <a:p>
            <a:r>
              <a:rPr lang="fi-FI" sz="2400">
                <a:latin typeface="Poppins"/>
                <a:cs typeface="Poppins"/>
              </a:rPr>
              <a:t>Osaat arvioida realistisesti suunnitelman toteutumista ja tavoitteiden saavuttamista.</a:t>
            </a:r>
            <a:endParaRPr lang="en-FI" sz="2400">
              <a:latin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1951038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A49AECB-2705-2DC9-1F03-CC288FFEA1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9191" y="1722073"/>
            <a:ext cx="5869125" cy="34098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latin typeface="Poppins"/>
                <a:cs typeface="Poppins"/>
              </a:rPr>
              <a:t>4. </a:t>
            </a:r>
            <a:r>
              <a:rPr lang="en-US" err="1">
                <a:latin typeface="Poppins"/>
                <a:cs typeface="Poppins"/>
              </a:rPr>
              <a:t>Paikallaanoloa</a:t>
            </a:r>
            <a:r>
              <a:rPr lang="en-US">
                <a:latin typeface="Poppins"/>
                <a:cs typeface="Poppins"/>
              </a:rPr>
              <a:t> </a:t>
            </a:r>
            <a:r>
              <a:rPr lang="en-US" err="1">
                <a:latin typeface="Poppins"/>
                <a:cs typeface="Poppins"/>
              </a:rPr>
              <a:t>olisi</a:t>
            </a:r>
            <a:r>
              <a:rPr lang="en-US">
                <a:latin typeface="Poppins"/>
                <a:cs typeface="Poppins"/>
              </a:rPr>
              <a:t> </a:t>
            </a:r>
            <a:r>
              <a:rPr lang="en-US" err="1">
                <a:latin typeface="Poppins"/>
                <a:cs typeface="Poppins"/>
              </a:rPr>
              <a:t>hyvä</a:t>
            </a:r>
            <a:r>
              <a:rPr lang="en-US">
                <a:latin typeface="Poppins"/>
                <a:cs typeface="Poppins"/>
              </a:rPr>
              <a:t> </a:t>
            </a:r>
            <a:r>
              <a:rPr lang="en-US" err="1">
                <a:latin typeface="Poppins"/>
                <a:cs typeface="Poppins"/>
              </a:rPr>
              <a:t>tauottaa</a:t>
            </a:r>
            <a:r>
              <a:rPr lang="en-US">
                <a:latin typeface="Poppins"/>
                <a:cs typeface="Poppins"/>
              </a:rPr>
              <a:t> </a:t>
            </a:r>
            <a:r>
              <a:rPr lang="en-US" err="1">
                <a:latin typeface="Poppins"/>
                <a:cs typeface="Poppins"/>
              </a:rPr>
              <a:t>esimerkiksi</a:t>
            </a:r>
            <a:r>
              <a:rPr lang="en-US">
                <a:latin typeface="Poppins"/>
                <a:cs typeface="Poppins"/>
              </a:rPr>
              <a:t> </a:t>
            </a:r>
            <a:r>
              <a:rPr lang="en-US" err="1">
                <a:latin typeface="Poppins"/>
                <a:cs typeface="Poppins"/>
              </a:rPr>
              <a:t>jaloittelemalla</a:t>
            </a:r>
            <a:r>
              <a:rPr lang="en-US">
                <a:latin typeface="Poppins"/>
                <a:cs typeface="Poppins"/>
              </a:rPr>
              <a:t> tai </a:t>
            </a:r>
            <a:r>
              <a:rPr lang="en-US" err="1">
                <a:latin typeface="Poppins"/>
                <a:cs typeface="Poppins"/>
              </a:rPr>
              <a:t>taukojumpilla</a:t>
            </a:r>
            <a:r>
              <a:rPr lang="en-US">
                <a:latin typeface="Poppins"/>
                <a:cs typeface="Poppins"/>
              </a:rPr>
              <a:t>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>
                <a:latin typeface="Poppins"/>
                <a:cs typeface="Poppins"/>
              </a:rPr>
              <a:t>A) </a:t>
            </a:r>
            <a:r>
              <a:rPr lang="en-US" err="1">
                <a:latin typeface="Poppins"/>
                <a:cs typeface="Poppins"/>
              </a:rPr>
              <a:t>oikein</a:t>
            </a:r>
            <a:r>
              <a:rPr lang="en-US">
                <a:latin typeface="Poppins"/>
                <a:cs typeface="Poppins"/>
              </a:rPr>
              <a:t> </a:t>
            </a:r>
          </a:p>
          <a:p>
            <a:pPr marL="0" indent="0">
              <a:buNone/>
            </a:pPr>
            <a:r>
              <a:rPr lang="en-US">
                <a:latin typeface="Poppins"/>
                <a:cs typeface="Poppins"/>
              </a:rPr>
              <a:t>B) </a:t>
            </a:r>
            <a:r>
              <a:rPr lang="en-US" err="1">
                <a:latin typeface="Poppins"/>
                <a:cs typeface="Poppins"/>
              </a:rPr>
              <a:t>väärin</a:t>
            </a:r>
            <a:endParaRPr lang="en-US">
              <a:latin typeface="Poppins"/>
              <a:cs typeface="Poppins"/>
            </a:endParaRPr>
          </a:p>
          <a:p>
            <a:pPr marL="0" indent="0">
              <a:buNone/>
            </a:pPr>
            <a:endParaRPr lang="en-US"/>
          </a:p>
          <a:p>
            <a:r>
              <a:rPr lang="en-US">
                <a:latin typeface="Poppins"/>
                <a:cs typeface="Poppins"/>
              </a:rPr>
              <a:t>Jos </a:t>
            </a:r>
            <a:r>
              <a:rPr lang="en-US" err="1">
                <a:latin typeface="Poppins"/>
                <a:cs typeface="Poppins"/>
              </a:rPr>
              <a:t>vastaat</a:t>
            </a:r>
            <a:r>
              <a:rPr lang="en-US">
                <a:latin typeface="Poppins"/>
                <a:cs typeface="Poppins"/>
              </a:rPr>
              <a:t> A), tee 10 </a:t>
            </a:r>
            <a:r>
              <a:rPr lang="en-US" err="1">
                <a:latin typeface="Poppins"/>
                <a:cs typeface="Poppins"/>
              </a:rPr>
              <a:t>kylkivenytystä</a:t>
            </a:r>
            <a:r>
              <a:rPr lang="en-US">
                <a:latin typeface="Poppins"/>
                <a:cs typeface="Poppins"/>
              </a:rPr>
              <a:t>.</a:t>
            </a:r>
          </a:p>
          <a:p>
            <a:pPr marL="0" indent="0">
              <a:buNone/>
            </a:pPr>
            <a:r>
              <a:rPr lang="en-US">
                <a:latin typeface="Poppins"/>
                <a:cs typeface="Poppins"/>
              </a:rPr>
              <a:t>    Jos </a:t>
            </a:r>
            <a:r>
              <a:rPr lang="en-US" err="1">
                <a:latin typeface="Poppins"/>
                <a:cs typeface="Poppins"/>
              </a:rPr>
              <a:t>vastaat</a:t>
            </a:r>
            <a:r>
              <a:rPr lang="en-US">
                <a:latin typeface="Poppins"/>
                <a:cs typeface="Poppins"/>
              </a:rPr>
              <a:t> B), tee 10 </a:t>
            </a:r>
            <a:r>
              <a:rPr lang="en-US" err="1">
                <a:latin typeface="Poppins"/>
                <a:cs typeface="Poppins"/>
              </a:rPr>
              <a:t>kyykkyhyppyä</a:t>
            </a:r>
            <a:r>
              <a:rPr lang="en-US">
                <a:latin typeface="Poppins"/>
                <a:cs typeface="Poppins"/>
              </a:rPr>
              <a:t>.</a:t>
            </a:r>
          </a:p>
        </p:txBody>
      </p:sp>
      <p:pic>
        <p:nvPicPr>
          <p:cNvPr id="4" name="Kuva 7" descr="Henkilö mustissa urheilukengissä, mustat trikoot, punainen takki, pyöreä rannekello, venyttelemässä rannalla auringon laskiessa.">
            <a:extLst>
              <a:ext uri="{FF2B5EF4-FFF2-40B4-BE49-F238E27FC236}">
                <a16:creationId xmlns:a16="http://schemas.microsoft.com/office/drawing/2014/main" id="{AFF7CDA8-C894-C49C-80F6-B7788B0578C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8812" y="-9526"/>
            <a:ext cx="5183188" cy="6867525"/>
          </a:xfrm>
          <a:noFill/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5097303-DFFD-4F27-24B7-D457CFE4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58750" y="6356350"/>
            <a:ext cx="342340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86E3D41-17F0-8D40-8664-79E89B956442}" type="datetime1">
              <a:rPr lang="fi-FI" smtClean="0"/>
              <a:pPr>
                <a:spcAft>
                  <a:spcPts val="600"/>
                </a:spcAft>
              </a:pPr>
              <a:t>18.10.2023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9598898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isällön paikkamerkki 7" descr="Henkilö mustissa urheilukengissä, mustat trikoot, punainen takki, pyöreä rannekello, venyttelemässä rannalla auringon laskiessa.">
            <a:extLst>
              <a:ext uri="{FF2B5EF4-FFF2-40B4-BE49-F238E27FC236}">
                <a16:creationId xmlns:a16="http://schemas.microsoft.com/office/drawing/2014/main" id="{961D7374-38B7-9727-7087-FE6EB6E8650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4925" y="-5650"/>
            <a:ext cx="5807075" cy="6859776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84E519-DD27-8E4B-989C-7A51428B2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Oikea vastaus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BC4E1-F5BB-A84B-A7CF-7AF43AD9FE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94647"/>
            <a:ext cx="5256212" cy="340988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>
                <a:latin typeface="Poppins"/>
                <a:cs typeface="Poppins"/>
              </a:rPr>
              <a:t>4. </a:t>
            </a:r>
            <a:r>
              <a:rPr lang="en-US" sz="2000" dirty="0" err="1">
                <a:latin typeface="Poppins"/>
                <a:cs typeface="Poppins"/>
              </a:rPr>
              <a:t>Paikallaanoloa</a:t>
            </a:r>
            <a:r>
              <a:rPr lang="en-US" sz="2000" dirty="0">
                <a:latin typeface="Poppins"/>
                <a:cs typeface="Poppins"/>
              </a:rPr>
              <a:t> </a:t>
            </a:r>
            <a:r>
              <a:rPr lang="en-US" sz="2000" dirty="0" err="1">
                <a:latin typeface="Poppins"/>
                <a:cs typeface="Poppins"/>
              </a:rPr>
              <a:t>olisi</a:t>
            </a:r>
            <a:r>
              <a:rPr lang="en-US" sz="2000" dirty="0">
                <a:latin typeface="Poppins"/>
                <a:cs typeface="Poppins"/>
              </a:rPr>
              <a:t> </a:t>
            </a:r>
            <a:r>
              <a:rPr lang="en-US" sz="2000" dirty="0" err="1">
                <a:latin typeface="Poppins"/>
                <a:cs typeface="Poppins"/>
              </a:rPr>
              <a:t>hyvä</a:t>
            </a:r>
            <a:r>
              <a:rPr lang="en-US" sz="2000" dirty="0">
                <a:latin typeface="Poppins"/>
                <a:cs typeface="Poppins"/>
              </a:rPr>
              <a:t> </a:t>
            </a:r>
            <a:r>
              <a:rPr lang="en-US" sz="2000" dirty="0" err="1">
                <a:latin typeface="Poppins"/>
                <a:cs typeface="Poppins"/>
              </a:rPr>
              <a:t>tauottaa</a:t>
            </a:r>
            <a:r>
              <a:rPr lang="en-US" sz="2000" dirty="0">
                <a:latin typeface="Poppins"/>
                <a:cs typeface="Poppins"/>
              </a:rPr>
              <a:t> </a:t>
            </a:r>
            <a:r>
              <a:rPr lang="en-US" sz="2000" dirty="0" err="1">
                <a:latin typeface="Poppins"/>
                <a:cs typeface="Poppins"/>
              </a:rPr>
              <a:t>esimerkiksi</a:t>
            </a:r>
            <a:r>
              <a:rPr lang="en-US" sz="2000" dirty="0">
                <a:latin typeface="Poppins"/>
                <a:cs typeface="Poppins"/>
              </a:rPr>
              <a:t> </a:t>
            </a:r>
            <a:r>
              <a:rPr lang="en-US" sz="2000" dirty="0" err="1">
                <a:latin typeface="Poppins"/>
                <a:cs typeface="Poppins"/>
              </a:rPr>
              <a:t>jaloittelemalla</a:t>
            </a:r>
            <a:r>
              <a:rPr lang="en-US" sz="2000" dirty="0">
                <a:latin typeface="Poppins"/>
                <a:cs typeface="Poppins"/>
              </a:rPr>
              <a:t> tai </a:t>
            </a:r>
            <a:r>
              <a:rPr lang="en-US" sz="2000" dirty="0" err="1">
                <a:latin typeface="Poppins"/>
                <a:cs typeface="Poppins"/>
              </a:rPr>
              <a:t>taukojumpilla</a:t>
            </a:r>
            <a:r>
              <a:rPr lang="en-US" sz="2000" dirty="0">
                <a:latin typeface="Poppins"/>
                <a:cs typeface="Poppins"/>
              </a:rPr>
              <a:t>.</a:t>
            </a:r>
          </a:p>
          <a:p>
            <a:pPr marL="0" indent="0">
              <a:buNone/>
            </a:pPr>
            <a:endParaRPr lang="en-US" sz="2000" dirty="0">
              <a:latin typeface="Poppins"/>
              <a:cs typeface="Poppins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chemeClr val="accent2"/>
                </a:solidFill>
                <a:latin typeface="Poppins"/>
                <a:cs typeface="Poppins"/>
              </a:rPr>
              <a:t>A) </a:t>
            </a:r>
            <a:r>
              <a:rPr lang="en-US" sz="2000" b="1" dirty="0" err="1">
                <a:solidFill>
                  <a:schemeClr val="accent2"/>
                </a:solidFill>
                <a:latin typeface="Poppins"/>
                <a:cs typeface="Poppins"/>
              </a:rPr>
              <a:t>oikein</a:t>
            </a:r>
            <a:endParaRPr lang="en-US" sz="2000" b="1" dirty="0">
              <a:solidFill>
                <a:schemeClr val="accent2"/>
              </a:solidFill>
              <a:latin typeface="Poppins"/>
              <a:cs typeface="Poppins"/>
            </a:endParaRPr>
          </a:p>
          <a:p>
            <a:pPr marL="0" indent="0">
              <a:buNone/>
            </a:pPr>
            <a:r>
              <a:rPr lang="en-US" sz="2000" dirty="0">
                <a:latin typeface="Poppins"/>
                <a:cs typeface="Poppins"/>
              </a:rPr>
              <a:t>B) </a:t>
            </a:r>
            <a:r>
              <a:rPr lang="en-US" sz="2000" dirty="0" err="1">
                <a:latin typeface="Poppins"/>
                <a:cs typeface="Poppins"/>
              </a:rPr>
              <a:t>väärin</a:t>
            </a:r>
            <a:endParaRPr lang="en-US" sz="2000" dirty="0">
              <a:latin typeface="Poppins"/>
              <a:cs typeface="Poppins"/>
            </a:endParaRPr>
          </a:p>
          <a:p>
            <a:pPr marL="0" indent="0">
              <a:buNone/>
            </a:pPr>
            <a:endParaRPr lang="en-GB" sz="2000" dirty="0">
              <a:latin typeface="Poppins"/>
              <a:cs typeface="Poppins"/>
            </a:endParaRPr>
          </a:p>
          <a:p>
            <a:pPr marL="0" indent="0">
              <a:buNone/>
            </a:pPr>
            <a:r>
              <a:rPr lang="en-US" sz="2000" dirty="0" err="1">
                <a:solidFill>
                  <a:srgbClr val="E54922"/>
                </a:solidFill>
                <a:latin typeface="Poppins"/>
                <a:ea typeface="+mn-lt"/>
                <a:cs typeface="Poppins"/>
              </a:rPr>
              <a:t>Runsasta</a:t>
            </a:r>
            <a:r>
              <a:rPr lang="en-US" sz="2000" dirty="0">
                <a:solidFill>
                  <a:srgbClr val="E54922"/>
                </a:solidFill>
                <a:latin typeface="Poppins"/>
                <a:cs typeface="Poppins"/>
              </a:rPr>
              <a:t> ja </a:t>
            </a:r>
            <a:r>
              <a:rPr lang="en-US" sz="2000" dirty="0" err="1">
                <a:solidFill>
                  <a:srgbClr val="E54922"/>
                </a:solidFill>
                <a:latin typeface="Poppins"/>
                <a:cs typeface="Poppins"/>
              </a:rPr>
              <a:t>pitkäkestoista</a:t>
            </a:r>
            <a:r>
              <a:rPr lang="en-US" sz="2000" dirty="0">
                <a:solidFill>
                  <a:srgbClr val="E54922"/>
                </a:solidFill>
                <a:latin typeface="Poppins"/>
                <a:cs typeface="Poppins"/>
              </a:rPr>
              <a:t> </a:t>
            </a:r>
            <a:r>
              <a:rPr lang="en-US" sz="2000" dirty="0" err="1">
                <a:solidFill>
                  <a:srgbClr val="E54922"/>
                </a:solidFill>
                <a:latin typeface="Poppins"/>
                <a:cs typeface="Poppins"/>
              </a:rPr>
              <a:t>paikallaanoloa</a:t>
            </a:r>
            <a:r>
              <a:rPr lang="en-US" sz="2000" dirty="0">
                <a:solidFill>
                  <a:srgbClr val="E54922"/>
                </a:solidFill>
                <a:latin typeface="Poppins"/>
                <a:cs typeface="Poppins"/>
              </a:rPr>
              <a:t> </a:t>
            </a:r>
            <a:r>
              <a:rPr lang="en-US" sz="2000" dirty="0" err="1">
                <a:solidFill>
                  <a:srgbClr val="E54922"/>
                </a:solidFill>
                <a:latin typeface="Poppins"/>
                <a:cs typeface="Poppins"/>
              </a:rPr>
              <a:t>tulisi</a:t>
            </a:r>
            <a:r>
              <a:rPr lang="en-US" sz="2000" dirty="0">
                <a:solidFill>
                  <a:srgbClr val="E54922"/>
                </a:solidFill>
                <a:latin typeface="Poppins"/>
                <a:cs typeface="Poppins"/>
              </a:rPr>
              <a:t> </a:t>
            </a:r>
            <a:r>
              <a:rPr lang="en-US" sz="2000" dirty="0" err="1">
                <a:solidFill>
                  <a:srgbClr val="E54922"/>
                </a:solidFill>
                <a:latin typeface="Poppins"/>
                <a:cs typeface="Poppins"/>
              </a:rPr>
              <a:t>tauottaa</a:t>
            </a:r>
            <a:r>
              <a:rPr lang="en-US" sz="2000" dirty="0">
                <a:solidFill>
                  <a:srgbClr val="E54922"/>
                </a:solidFill>
                <a:latin typeface="Poppins"/>
                <a:cs typeface="Poppins"/>
              </a:rPr>
              <a:t>, </a:t>
            </a:r>
            <a:r>
              <a:rPr lang="en-US" sz="2000" dirty="0" err="1">
                <a:solidFill>
                  <a:srgbClr val="E54922"/>
                </a:solidFill>
                <a:latin typeface="Poppins"/>
                <a:cs typeface="Poppins"/>
              </a:rPr>
              <a:t>jotta</a:t>
            </a:r>
            <a:r>
              <a:rPr lang="en-US" sz="2000" dirty="0">
                <a:solidFill>
                  <a:srgbClr val="E54922"/>
                </a:solidFill>
                <a:latin typeface="Poppins"/>
                <a:cs typeface="Poppins"/>
              </a:rPr>
              <a:t> </a:t>
            </a:r>
            <a:r>
              <a:rPr lang="en-US" sz="2000" dirty="0" err="1">
                <a:solidFill>
                  <a:srgbClr val="E54922"/>
                </a:solidFill>
                <a:latin typeface="Poppins"/>
                <a:cs typeface="Poppins"/>
              </a:rPr>
              <a:t>pysyt</a:t>
            </a:r>
            <a:r>
              <a:rPr lang="en-US" sz="2000" dirty="0">
                <a:solidFill>
                  <a:srgbClr val="E54922"/>
                </a:solidFill>
                <a:latin typeface="Poppins"/>
                <a:cs typeface="Poppins"/>
              </a:rPr>
              <a:t> </a:t>
            </a:r>
            <a:r>
              <a:rPr lang="en-US" sz="2000" dirty="0" err="1">
                <a:solidFill>
                  <a:srgbClr val="E54922"/>
                </a:solidFill>
                <a:latin typeface="Poppins"/>
                <a:cs typeface="Poppins"/>
              </a:rPr>
              <a:t>virkeänä</a:t>
            </a:r>
            <a:r>
              <a:rPr lang="en-US" sz="2000" dirty="0">
                <a:solidFill>
                  <a:srgbClr val="E54922"/>
                </a:solidFill>
                <a:latin typeface="Poppins"/>
                <a:cs typeface="Poppins"/>
              </a:rPr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6F90FD-A854-E944-915A-EC5FDCD92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E3D41-17F0-8D40-8664-79E89B956442}" type="datetime1">
              <a:rPr lang="fi-FI" smtClean="0"/>
              <a:t>18.10.2023</a:t>
            </a:fld>
            <a:endParaRPr lang="en-FI">
              <a:latin typeface="Poppins Light" pitchFamily="2" charset="77"/>
              <a:cs typeface="Poppin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290146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A49AECB-2705-2DC9-1F03-CC288FFEA1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9192" y="1483238"/>
            <a:ext cx="5256212" cy="386481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latin typeface="Poppins"/>
                <a:cs typeface="Poppins"/>
              </a:rPr>
              <a:t>5. </a:t>
            </a:r>
            <a:r>
              <a:rPr lang="en-US" err="1">
                <a:latin typeface="Poppins"/>
                <a:cs typeface="Poppins"/>
              </a:rPr>
              <a:t>Omaa</a:t>
            </a:r>
            <a:r>
              <a:rPr lang="en-US">
                <a:latin typeface="Poppins"/>
                <a:cs typeface="Poppins"/>
              </a:rPr>
              <a:t> </a:t>
            </a:r>
            <a:r>
              <a:rPr lang="en-US" err="1">
                <a:latin typeface="Poppins"/>
                <a:cs typeface="Poppins"/>
              </a:rPr>
              <a:t>liikkumista</a:t>
            </a:r>
            <a:r>
              <a:rPr lang="en-US">
                <a:latin typeface="Poppins"/>
                <a:cs typeface="Poppins"/>
              </a:rPr>
              <a:t> </a:t>
            </a:r>
            <a:r>
              <a:rPr lang="en-US" err="1">
                <a:latin typeface="Poppins"/>
                <a:cs typeface="Poppins"/>
              </a:rPr>
              <a:t>voi</a:t>
            </a:r>
            <a:r>
              <a:rPr lang="en-US">
                <a:latin typeface="Poppins"/>
                <a:cs typeface="Poppins"/>
              </a:rPr>
              <a:t> </a:t>
            </a:r>
            <a:r>
              <a:rPr lang="en-US" err="1">
                <a:latin typeface="Poppins"/>
                <a:cs typeface="Poppins"/>
              </a:rPr>
              <a:t>lisätä</a:t>
            </a:r>
            <a:r>
              <a:rPr lang="en-US">
                <a:latin typeface="Poppins"/>
                <a:cs typeface="Poppins"/>
              </a:rPr>
              <a:t> </a:t>
            </a:r>
            <a:r>
              <a:rPr lang="en-US" err="1">
                <a:latin typeface="Poppins"/>
                <a:cs typeface="Poppins"/>
              </a:rPr>
              <a:t>hyötyliikkumisella</a:t>
            </a:r>
            <a:r>
              <a:rPr lang="en-US">
                <a:latin typeface="Poppins"/>
                <a:cs typeface="Poppins"/>
              </a:rPr>
              <a:t>, </a:t>
            </a:r>
            <a:r>
              <a:rPr lang="en-US" err="1">
                <a:latin typeface="Poppins"/>
                <a:cs typeface="Poppins"/>
              </a:rPr>
              <a:t>eli</a:t>
            </a:r>
            <a:r>
              <a:rPr lang="en-US">
                <a:latin typeface="Poppins"/>
                <a:cs typeface="Poppins"/>
              </a:rPr>
              <a:t> </a:t>
            </a:r>
            <a:r>
              <a:rPr lang="en-US" err="1">
                <a:latin typeface="Poppins"/>
                <a:cs typeface="Poppins"/>
              </a:rPr>
              <a:t>esimerkiksi</a:t>
            </a:r>
            <a:r>
              <a:rPr lang="en-US">
                <a:latin typeface="Poppins"/>
                <a:cs typeface="Poppins"/>
              </a:rPr>
              <a:t> </a:t>
            </a:r>
            <a:r>
              <a:rPr lang="en-US" err="1">
                <a:latin typeface="Poppins"/>
                <a:cs typeface="Poppins"/>
              </a:rPr>
              <a:t>kulkemalla</a:t>
            </a:r>
            <a:r>
              <a:rPr lang="en-US">
                <a:latin typeface="Poppins"/>
                <a:cs typeface="Poppins"/>
              </a:rPr>
              <a:t> </a:t>
            </a:r>
            <a:r>
              <a:rPr lang="en-US" err="1">
                <a:latin typeface="Poppins"/>
                <a:cs typeface="Poppins"/>
              </a:rPr>
              <a:t>kävellen</a:t>
            </a:r>
            <a:r>
              <a:rPr lang="en-US">
                <a:latin typeface="Poppins"/>
                <a:cs typeface="Poppins"/>
              </a:rPr>
              <a:t> tai </a:t>
            </a:r>
            <a:r>
              <a:rPr lang="en-US" err="1">
                <a:latin typeface="Poppins"/>
                <a:cs typeface="Poppins"/>
              </a:rPr>
              <a:t>pyörällä</a:t>
            </a:r>
            <a:r>
              <a:rPr lang="en-US">
                <a:latin typeface="Poppins"/>
                <a:cs typeface="Poppins"/>
              </a:rPr>
              <a:t> </a:t>
            </a:r>
            <a:r>
              <a:rPr lang="en-US" err="1">
                <a:latin typeface="Poppins"/>
                <a:cs typeface="Poppins"/>
              </a:rPr>
              <a:t>kouluun</a:t>
            </a:r>
            <a:r>
              <a:rPr lang="en-US">
                <a:latin typeface="Poppins"/>
                <a:cs typeface="Poppins"/>
              </a:rPr>
              <a:t> ja </a:t>
            </a:r>
            <a:r>
              <a:rPr lang="en-US" err="1">
                <a:latin typeface="Poppins"/>
                <a:cs typeface="Poppins"/>
              </a:rPr>
              <a:t>harrastuksiin</a:t>
            </a:r>
            <a:r>
              <a:rPr lang="en-US">
                <a:latin typeface="Poppins"/>
                <a:cs typeface="Poppins"/>
              </a:rPr>
              <a:t>, tai </a:t>
            </a:r>
            <a:r>
              <a:rPr lang="en-US" err="1">
                <a:latin typeface="Poppins"/>
                <a:cs typeface="Poppins"/>
              </a:rPr>
              <a:t>valitsemalla</a:t>
            </a:r>
            <a:r>
              <a:rPr lang="en-US">
                <a:latin typeface="Poppins"/>
                <a:cs typeface="Poppins"/>
              </a:rPr>
              <a:t> </a:t>
            </a:r>
            <a:r>
              <a:rPr lang="en-US" err="1">
                <a:latin typeface="Poppins"/>
                <a:cs typeface="Poppins"/>
              </a:rPr>
              <a:t>portaat</a:t>
            </a:r>
            <a:r>
              <a:rPr lang="en-US">
                <a:latin typeface="Poppins"/>
                <a:cs typeface="Poppins"/>
              </a:rPr>
              <a:t> </a:t>
            </a:r>
            <a:r>
              <a:rPr lang="en-US" err="1">
                <a:latin typeface="Poppins"/>
                <a:cs typeface="Poppins"/>
              </a:rPr>
              <a:t>hissin</a:t>
            </a:r>
            <a:r>
              <a:rPr lang="en-US">
                <a:latin typeface="Poppins"/>
                <a:cs typeface="Poppins"/>
              </a:rPr>
              <a:t> </a:t>
            </a:r>
            <a:r>
              <a:rPr lang="en-US" err="1">
                <a:latin typeface="Poppins"/>
                <a:cs typeface="Poppins"/>
              </a:rPr>
              <a:t>sijaan</a:t>
            </a:r>
            <a:r>
              <a:rPr lang="en-US">
                <a:latin typeface="Poppins"/>
                <a:cs typeface="Poppins"/>
              </a:rPr>
              <a:t>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>
                <a:latin typeface="Poppins"/>
                <a:cs typeface="Poppins"/>
              </a:rPr>
              <a:t>A) </a:t>
            </a:r>
            <a:r>
              <a:rPr lang="en-US" err="1">
                <a:latin typeface="Poppins"/>
                <a:cs typeface="Poppins"/>
              </a:rPr>
              <a:t>oikein</a:t>
            </a:r>
            <a:endParaRPr lang="en-US">
              <a:latin typeface="Poppins"/>
              <a:cs typeface="Poppins"/>
            </a:endParaRPr>
          </a:p>
          <a:p>
            <a:pPr marL="0" indent="0">
              <a:buNone/>
            </a:pPr>
            <a:r>
              <a:rPr lang="en-US">
                <a:latin typeface="Poppins"/>
                <a:cs typeface="Poppins"/>
              </a:rPr>
              <a:t>B) </a:t>
            </a:r>
            <a:r>
              <a:rPr lang="en-US" err="1">
                <a:latin typeface="Poppins"/>
                <a:cs typeface="Poppins"/>
              </a:rPr>
              <a:t>väärin</a:t>
            </a:r>
            <a:endParaRPr lang="en-US">
              <a:latin typeface="Poppins"/>
              <a:cs typeface="Poppins"/>
            </a:endParaRPr>
          </a:p>
          <a:p>
            <a:pPr marL="0" indent="0">
              <a:buNone/>
            </a:pPr>
            <a:endParaRPr lang="en-US"/>
          </a:p>
          <a:p>
            <a:r>
              <a:rPr lang="en-US">
                <a:latin typeface="Poppins"/>
                <a:cs typeface="Poppins"/>
              </a:rPr>
              <a:t>Jos </a:t>
            </a:r>
            <a:r>
              <a:rPr lang="en-US" err="1">
                <a:latin typeface="Poppins"/>
                <a:cs typeface="Poppins"/>
              </a:rPr>
              <a:t>vastaat</a:t>
            </a:r>
            <a:r>
              <a:rPr lang="en-US">
                <a:latin typeface="Poppins"/>
                <a:cs typeface="Poppins"/>
              </a:rPr>
              <a:t> A), tee 10 </a:t>
            </a:r>
            <a:r>
              <a:rPr lang="en-US" err="1">
                <a:latin typeface="Poppins"/>
                <a:cs typeface="Poppins"/>
              </a:rPr>
              <a:t>vartalon</a:t>
            </a:r>
            <a:r>
              <a:rPr lang="en-US">
                <a:latin typeface="Poppins"/>
                <a:cs typeface="Poppins"/>
              </a:rPr>
              <a:t> </a:t>
            </a:r>
            <a:r>
              <a:rPr lang="en-US" err="1">
                <a:latin typeface="Poppins"/>
                <a:cs typeface="Poppins"/>
              </a:rPr>
              <a:t>kiertoa</a:t>
            </a:r>
            <a:r>
              <a:rPr lang="en-US">
                <a:latin typeface="Poppins"/>
                <a:cs typeface="Poppins"/>
              </a:rPr>
              <a:t> </a:t>
            </a:r>
            <a:r>
              <a:rPr lang="en-US" err="1">
                <a:latin typeface="Poppins"/>
                <a:cs typeface="Poppins"/>
              </a:rPr>
              <a:t>sivulta</a:t>
            </a:r>
            <a:r>
              <a:rPr lang="en-US">
                <a:latin typeface="Poppins"/>
                <a:cs typeface="Poppins"/>
              </a:rPr>
              <a:t> </a:t>
            </a:r>
            <a:r>
              <a:rPr lang="en-US" err="1">
                <a:latin typeface="Poppins"/>
                <a:cs typeface="Poppins"/>
              </a:rPr>
              <a:t>sivulle</a:t>
            </a:r>
            <a:r>
              <a:rPr lang="en-US">
                <a:latin typeface="Poppins"/>
                <a:cs typeface="Poppins"/>
              </a:rPr>
              <a:t>.</a:t>
            </a:r>
          </a:p>
          <a:p>
            <a:pPr marL="0" indent="0">
              <a:buNone/>
            </a:pPr>
            <a:r>
              <a:rPr lang="en-US">
                <a:latin typeface="Poppins"/>
                <a:cs typeface="Poppins"/>
              </a:rPr>
              <a:t>    Jos </a:t>
            </a:r>
            <a:r>
              <a:rPr lang="en-US" err="1">
                <a:latin typeface="Poppins"/>
                <a:cs typeface="Poppins"/>
              </a:rPr>
              <a:t>vastaat</a:t>
            </a:r>
            <a:r>
              <a:rPr lang="en-US">
                <a:latin typeface="Poppins"/>
                <a:cs typeface="Poppins"/>
              </a:rPr>
              <a:t> B), </a:t>
            </a:r>
            <a:r>
              <a:rPr lang="en-US" err="1">
                <a:latin typeface="Poppins"/>
                <a:cs typeface="Poppins"/>
              </a:rPr>
              <a:t>pyöritä</a:t>
            </a:r>
            <a:r>
              <a:rPr lang="en-US">
                <a:latin typeface="Poppins"/>
                <a:cs typeface="Poppins"/>
              </a:rPr>
              <a:t> </a:t>
            </a:r>
            <a:r>
              <a:rPr lang="en-US" err="1">
                <a:latin typeface="Poppins"/>
                <a:cs typeface="Poppins"/>
              </a:rPr>
              <a:t>käsiäsi</a:t>
            </a:r>
            <a:r>
              <a:rPr lang="en-US">
                <a:latin typeface="Poppins"/>
                <a:cs typeface="Poppins"/>
              </a:rPr>
              <a:t> 10 </a:t>
            </a:r>
            <a:r>
              <a:rPr lang="en-US" err="1">
                <a:latin typeface="Poppins"/>
                <a:cs typeface="Poppins"/>
              </a:rPr>
              <a:t>kertaa</a:t>
            </a:r>
            <a:r>
              <a:rPr lang="en-US">
                <a:latin typeface="Poppins"/>
                <a:cs typeface="Poppins"/>
              </a:rPr>
              <a:t>.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5097303-DFFD-4F27-24B7-D457CFE4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58750" y="6356350"/>
            <a:ext cx="342340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86E3D41-17F0-8D40-8664-79E89B956442}" type="datetime1">
              <a:rPr lang="fi-FI" smtClean="0"/>
              <a:pPr>
                <a:spcAft>
                  <a:spcPts val="600"/>
                </a:spcAft>
              </a:pPr>
              <a:t>18.10.2023</a:t>
            </a:fld>
            <a:endParaRPr lang="en-FI"/>
          </a:p>
        </p:txBody>
      </p:sp>
      <p:pic>
        <p:nvPicPr>
          <p:cNvPr id="7" name="Sisällön paikkamerkki 6" descr="Henkilö seisoo maastossa, polkupyörä jalkojen välissä.">
            <a:extLst>
              <a:ext uri="{FF2B5EF4-FFF2-40B4-BE49-F238E27FC236}">
                <a16:creationId xmlns:a16="http://schemas.microsoft.com/office/drawing/2014/main" id="{FEF8C7FD-AED7-8122-253B-CFCE78DB46A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7234" y="-9525"/>
            <a:ext cx="5782456" cy="6867525"/>
          </a:xfrm>
        </p:spPr>
      </p:pic>
    </p:spTree>
    <p:extLst>
      <p:ext uri="{BB962C8B-B14F-4D97-AF65-F5344CB8AC3E}">
        <p14:creationId xmlns:p14="http://schemas.microsoft.com/office/powerpoint/2010/main" val="21929515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isällön paikkamerkki 6" descr="Henkilö seisoo maastossa, polkupyörä jalkojen välissä.">
            <a:extLst>
              <a:ext uri="{FF2B5EF4-FFF2-40B4-BE49-F238E27FC236}">
                <a16:creationId xmlns:a16="http://schemas.microsoft.com/office/drawing/2014/main" id="{8510202D-ABEE-28A9-1D15-B83D0F5E31F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7234" y="-9525"/>
            <a:ext cx="5782456" cy="6867525"/>
          </a:xfr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27F95B58-719A-7B8A-BD1C-92B9906F73E2}"/>
              </a:ext>
            </a:extLst>
          </p:cNvPr>
          <p:cNvSpPr txBox="1"/>
          <p:nvPr/>
        </p:nvSpPr>
        <p:spPr>
          <a:xfrm>
            <a:off x="669192" y="370401"/>
            <a:ext cx="9499028" cy="165874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i-FI" sz="4400" b="1">
                <a:solidFill>
                  <a:schemeClr val="accent2"/>
                </a:solidFill>
                <a:latin typeface="Poppins" pitchFamily="2" charset="77"/>
                <a:ea typeface="+mj-ea"/>
                <a:cs typeface="Poppins" pitchFamily="2" charset="77"/>
              </a:rPr>
              <a:t>Oikea vastaus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BC4E1-F5BB-A84B-A7CF-7AF43AD9FE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9192" y="2029148"/>
            <a:ext cx="5256212" cy="340988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>
                <a:latin typeface="Poppins"/>
                <a:cs typeface="Poppins"/>
              </a:rPr>
              <a:t>5. </a:t>
            </a:r>
            <a:r>
              <a:rPr lang="en-US" err="1">
                <a:latin typeface="Poppins"/>
                <a:cs typeface="Poppins"/>
              </a:rPr>
              <a:t>Omaa</a:t>
            </a:r>
            <a:r>
              <a:rPr lang="en-US">
                <a:latin typeface="Poppins"/>
                <a:cs typeface="Poppins"/>
              </a:rPr>
              <a:t> </a:t>
            </a:r>
            <a:r>
              <a:rPr lang="en-US" err="1">
                <a:latin typeface="Poppins"/>
                <a:cs typeface="Poppins"/>
              </a:rPr>
              <a:t>liikkumista</a:t>
            </a:r>
            <a:r>
              <a:rPr lang="en-US">
                <a:latin typeface="Poppins"/>
                <a:cs typeface="Poppins"/>
              </a:rPr>
              <a:t> </a:t>
            </a:r>
            <a:r>
              <a:rPr lang="en-US" err="1">
                <a:latin typeface="Poppins"/>
                <a:cs typeface="Poppins"/>
              </a:rPr>
              <a:t>voi</a:t>
            </a:r>
            <a:r>
              <a:rPr lang="en-US">
                <a:latin typeface="Poppins"/>
                <a:cs typeface="Poppins"/>
              </a:rPr>
              <a:t> </a:t>
            </a:r>
            <a:r>
              <a:rPr lang="en-US" err="1">
                <a:latin typeface="Poppins"/>
                <a:cs typeface="Poppins"/>
              </a:rPr>
              <a:t>lisätä</a:t>
            </a:r>
            <a:r>
              <a:rPr lang="en-US">
                <a:latin typeface="Poppins"/>
                <a:cs typeface="Poppins"/>
              </a:rPr>
              <a:t> </a:t>
            </a:r>
            <a:r>
              <a:rPr lang="en-US" err="1">
                <a:latin typeface="Poppins"/>
                <a:cs typeface="Poppins"/>
              </a:rPr>
              <a:t>hyötyliikkumisella</a:t>
            </a:r>
            <a:r>
              <a:rPr lang="en-US">
                <a:latin typeface="Poppins"/>
                <a:cs typeface="Poppins"/>
              </a:rPr>
              <a:t>, </a:t>
            </a:r>
            <a:r>
              <a:rPr lang="en-US" err="1">
                <a:latin typeface="Poppins"/>
                <a:cs typeface="Poppins"/>
              </a:rPr>
              <a:t>eli</a:t>
            </a:r>
            <a:r>
              <a:rPr lang="en-US">
                <a:latin typeface="Poppins"/>
                <a:cs typeface="Poppins"/>
              </a:rPr>
              <a:t> </a:t>
            </a:r>
            <a:r>
              <a:rPr lang="en-US" err="1">
                <a:latin typeface="Poppins"/>
                <a:cs typeface="Poppins"/>
              </a:rPr>
              <a:t>esimerkiksi</a:t>
            </a:r>
            <a:r>
              <a:rPr lang="en-US">
                <a:latin typeface="Poppins"/>
                <a:cs typeface="Poppins"/>
              </a:rPr>
              <a:t> </a:t>
            </a:r>
            <a:r>
              <a:rPr lang="en-US" err="1">
                <a:latin typeface="Poppins"/>
                <a:cs typeface="Poppins"/>
              </a:rPr>
              <a:t>kulkemalla</a:t>
            </a:r>
            <a:r>
              <a:rPr lang="en-US">
                <a:latin typeface="Poppins"/>
                <a:cs typeface="Poppins"/>
              </a:rPr>
              <a:t> </a:t>
            </a:r>
            <a:r>
              <a:rPr lang="en-US" err="1">
                <a:latin typeface="Poppins"/>
                <a:cs typeface="Poppins"/>
              </a:rPr>
              <a:t>kävellen</a:t>
            </a:r>
            <a:r>
              <a:rPr lang="en-US">
                <a:latin typeface="Poppins"/>
                <a:cs typeface="Poppins"/>
              </a:rPr>
              <a:t> tai </a:t>
            </a:r>
            <a:r>
              <a:rPr lang="en-US" err="1">
                <a:latin typeface="Poppins"/>
                <a:cs typeface="Poppins"/>
              </a:rPr>
              <a:t>pyörällä</a:t>
            </a:r>
            <a:r>
              <a:rPr lang="en-US">
                <a:latin typeface="Poppins"/>
                <a:cs typeface="Poppins"/>
              </a:rPr>
              <a:t> </a:t>
            </a:r>
            <a:r>
              <a:rPr lang="en-US" err="1">
                <a:latin typeface="Poppins"/>
                <a:cs typeface="Poppins"/>
              </a:rPr>
              <a:t>kouluun</a:t>
            </a:r>
            <a:r>
              <a:rPr lang="en-US">
                <a:latin typeface="Poppins"/>
                <a:cs typeface="Poppins"/>
              </a:rPr>
              <a:t> ja </a:t>
            </a:r>
            <a:r>
              <a:rPr lang="en-US" err="1">
                <a:latin typeface="Poppins"/>
                <a:cs typeface="Poppins"/>
              </a:rPr>
              <a:t>harrastuksiin</a:t>
            </a:r>
            <a:r>
              <a:rPr lang="en-US">
                <a:latin typeface="Poppins"/>
                <a:cs typeface="Poppins"/>
              </a:rPr>
              <a:t>, tai </a:t>
            </a:r>
            <a:r>
              <a:rPr lang="en-US" err="1">
                <a:latin typeface="Poppins"/>
                <a:cs typeface="Poppins"/>
              </a:rPr>
              <a:t>valitsemalla</a:t>
            </a:r>
            <a:r>
              <a:rPr lang="en-US">
                <a:latin typeface="Poppins"/>
                <a:cs typeface="Poppins"/>
              </a:rPr>
              <a:t> </a:t>
            </a:r>
            <a:r>
              <a:rPr lang="en-US" err="1">
                <a:latin typeface="Poppins"/>
                <a:cs typeface="Poppins"/>
              </a:rPr>
              <a:t>portaat</a:t>
            </a:r>
            <a:r>
              <a:rPr lang="en-US">
                <a:latin typeface="Poppins"/>
                <a:cs typeface="Poppins"/>
              </a:rPr>
              <a:t> </a:t>
            </a:r>
            <a:r>
              <a:rPr lang="en-US" err="1">
                <a:latin typeface="Poppins"/>
                <a:cs typeface="Poppins"/>
              </a:rPr>
              <a:t>hissin</a:t>
            </a:r>
            <a:r>
              <a:rPr lang="en-US">
                <a:latin typeface="Poppins"/>
                <a:cs typeface="Poppins"/>
              </a:rPr>
              <a:t> </a:t>
            </a:r>
            <a:r>
              <a:rPr lang="en-US" err="1">
                <a:latin typeface="Poppins"/>
                <a:cs typeface="Poppins"/>
              </a:rPr>
              <a:t>sijaan</a:t>
            </a:r>
            <a:r>
              <a:rPr lang="en-US">
                <a:latin typeface="Poppins"/>
                <a:cs typeface="Poppins"/>
              </a:rPr>
              <a:t>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b="1">
                <a:solidFill>
                  <a:schemeClr val="accent2"/>
                </a:solidFill>
                <a:latin typeface="Poppins"/>
                <a:cs typeface="Poppins"/>
              </a:rPr>
              <a:t>A) </a:t>
            </a:r>
            <a:r>
              <a:rPr lang="en-US" b="1" err="1">
                <a:solidFill>
                  <a:schemeClr val="accent2"/>
                </a:solidFill>
                <a:latin typeface="Poppins"/>
                <a:cs typeface="Poppins"/>
              </a:rPr>
              <a:t>oikein</a:t>
            </a:r>
            <a:endParaRPr lang="en-US" b="1">
              <a:solidFill>
                <a:schemeClr val="accent2"/>
              </a:solidFill>
              <a:latin typeface="Poppins"/>
              <a:cs typeface="Poppins"/>
            </a:endParaRPr>
          </a:p>
          <a:p>
            <a:pPr marL="0" indent="0">
              <a:buNone/>
            </a:pPr>
            <a:r>
              <a:rPr lang="en-US">
                <a:latin typeface="Poppins"/>
                <a:cs typeface="Poppins"/>
              </a:rPr>
              <a:t>B) </a:t>
            </a:r>
            <a:r>
              <a:rPr lang="en-US" err="1">
                <a:latin typeface="Poppins"/>
                <a:cs typeface="Poppins"/>
              </a:rPr>
              <a:t>väärin</a:t>
            </a:r>
            <a:endParaRPr lang="en-US">
              <a:latin typeface="Poppins"/>
              <a:cs typeface="Poppins"/>
            </a:endParaRPr>
          </a:p>
          <a:p>
            <a:endParaRPr lang="en-US"/>
          </a:p>
          <a:p>
            <a:pPr marL="0" indent="0">
              <a:buNone/>
            </a:pPr>
            <a:r>
              <a:rPr lang="en-US" err="1">
                <a:solidFill>
                  <a:srgbClr val="E54922"/>
                </a:solidFill>
                <a:latin typeface="Poppins"/>
                <a:cs typeface="Poppins"/>
              </a:rPr>
              <a:t>Lisää</a:t>
            </a:r>
            <a:r>
              <a:rPr lang="en-US">
                <a:solidFill>
                  <a:srgbClr val="E54922"/>
                </a:solidFill>
                <a:latin typeface="Poppins"/>
                <a:cs typeface="Poppins"/>
              </a:rPr>
              <a:t> </a:t>
            </a:r>
            <a:r>
              <a:rPr lang="en-US" err="1">
                <a:solidFill>
                  <a:srgbClr val="E54922"/>
                </a:solidFill>
                <a:latin typeface="Poppins"/>
                <a:cs typeface="Poppins"/>
              </a:rPr>
              <a:t>hyvää</a:t>
            </a:r>
            <a:r>
              <a:rPr lang="en-US">
                <a:solidFill>
                  <a:srgbClr val="E54922"/>
                </a:solidFill>
                <a:latin typeface="Poppins"/>
                <a:cs typeface="Poppins"/>
              </a:rPr>
              <a:t> </a:t>
            </a:r>
            <a:r>
              <a:rPr lang="en-US" err="1">
                <a:solidFill>
                  <a:srgbClr val="E54922"/>
                </a:solidFill>
                <a:latin typeface="Poppins"/>
                <a:cs typeface="Poppins"/>
              </a:rPr>
              <a:t>oloa</a:t>
            </a:r>
            <a:r>
              <a:rPr lang="en-US">
                <a:solidFill>
                  <a:srgbClr val="E54922"/>
                </a:solidFill>
                <a:latin typeface="Poppins"/>
                <a:cs typeface="Poppins"/>
              </a:rPr>
              <a:t> </a:t>
            </a:r>
            <a:r>
              <a:rPr lang="en-US" err="1">
                <a:solidFill>
                  <a:srgbClr val="E54922"/>
                </a:solidFill>
                <a:latin typeface="Poppins"/>
                <a:cs typeface="Poppins"/>
              </a:rPr>
              <a:t>saat</a:t>
            </a:r>
            <a:r>
              <a:rPr lang="en-US">
                <a:solidFill>
                  <a:srgbClr val="E54922"/>
                </a:solidFill>
                <a:latin typeface="Poppins"/>
                <a:cs typeface="Poppins"/>
              </a:rPr>
              <a:t>, </a:t>
            </a:r>
            <a:r>
              <a:rPr lang="en-US" err="1">
                <a:solidFill>
                  <a:srgbClr val="E54922"/>
                </a:solidFill>
                <a:latin typeface="Poppins"/>
                <a:cs typeface="Poppins"/>
              </a:rPr>
              <a:t>kun</a:t>
            </a:r>
            <a:r>
              <a:rPr lang="en-US">
                <a:solidFill>
                  <a:srgbClr val="E54922"/>
                </a:solidFill>
                <a:latin typeface="Poppins"/>
                <a:cs typeface="Poppins"/>
              </a:rPr>
              <a:t> </a:t>
            </a:r>
            <a:r>
              <a:rPr lang="en-US" err="1">
                <a:solidFill>
                  <a:srgbClr val="E54922"/>
                </a:solidFill>
                <a:latin typeface="Poppins"/>
                <a:cs typeface="Poppins"/>
              </a:rPr>
              <a:t>liikut</a:t>
            </a:r>
            <a:r>
              <a:rPr lang="en-US">
                <a:solidFill>
                  <a:srgbClr val="E54922"/>
                </a:solidFill>
                <a:latin typeface="Poppins"/>
                <a:cs typeface="Poppins"/>
              </a:rPr>
              <a:t> </a:t>
            </a:r>
            <a:r>
              <a:rPr lang="en-US" err="1">
                <a:solidFill>
                  <a:srgbClr val="E54922"/>
                </a:solidFill>
                <a:latin typeface="Poppins"/>
                <a:cs typeface="Poppins"/>
              </a:rPr>
              <a:t>aina</a:t>
            </a:r>
            <a:r>
              <a:rPr lang="en-US">
                <a:solidFill>
                  <a:srgbClr val="E54922"/>
                </a:solidFill>
                <a:latin typeface="Poppins"/>
                <a:cs typeface="Poppins"/>
              </a:rPr>
              <a:t> </a:t>
            </a:r>
            <a:r>
              <a:rPr lang="en-US" err="1">
                <a:solidFill>
                  <a:srgbClr val="E54922"/>
                </a:solidFill>
                <a:latin typeface="Poppins"/>
                <a:cs typeface="Poppins"/>
              </a:rPr>
              <a:t>kun</a:t>
            </a:r>
            <a:r>
              <a:rPr lang="en-US">
                <a:solidFill>
                  <a:srgbClr val="E54922"/>
                </a:solidFill>
                <a:latin typeface="Poppins"/>
                <a:cs typeface="Poppins"/>
              </a:rPr>
              <a:t> </a:t>
            </a:r>
            <a:r>
              <a:rPr lang="en-US" err="1">
                <a:solidFill>
                  <a:srgbClr val="E54922"/>
                </a:solidFill>
                <a:latin typeface="Poppins"/>
                <a:cs typeface="Poppins"/>
              </a:rPr>
              <a:t>voit</a:t>
            </a:r>
            <a:r>
              <a:rPr lang="en-US">
                <a:solidFill>
                  <a:srgbClr val="E54922"/>
                </a:solidFill>
                <a:latin typeface="Poppins"/>
                <a:cs typeface="Poppins"/>
              </a:rPr>
              <a:t>.</a:t>
            </a:r>
            <a:endParaRPr lang="en-GB"/>
          </a:p>
          <a:p>
            <a:pPr marL="0"/>
            <a:endParaRPr lang="en-GB"/>
          </a:p>
          <a:p>
            <a:pPr marL="0"/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6F90FD-A854-E944-915A-EC5FDCD92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58750" y="6356350"/>
            <a:ext cx="342340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86E3D41-17F0-8D40-8664-79E89B956442}" type="datetime1">
              <a:rPr lang="fi-FI" smtClean="0"/>
              <a:pPr>
                <a:spcAft>
                  <a:spcPts val="600"/>
                </a:spcAft>
              </a:pPr>
              <a:t>18.10.2023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8649803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F8E82087-82D3-F391-A984-1A5648FC9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315200" cy="1325563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7</a:t>
            </a:r>
            <a:r>
              <a:rPr lang="fi-FI" dirty="0">
                <a:solidFill>
                  <a:schemeClr val="accent2"/>
                </a:solidFill>
              </a:rPr>
              <a:t>–</a:t>
            </a:r>
            <a:r>
              <a:rPr lang="en-US" dirty="0">
                <a:solidFill>
                  <a:schemeClr val="accent2"/>
                </a:solidFill>
              </a:rPr>
              <a:t>17-vuotiaiden </a:t>
            </a:r>
            <a:r>
              <a:rPr lang="en-US" dirty="0" err="1">
                <a:solidFill>
                  <a:schemeClr val="accent2"/>
                </a:solidFill>
              </a:rPr>
              <a:t>liikkumissuositus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0D71DA1A-C335-B350-CD68-072E976A2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65643" cy="4351338"/>
          </a:xfrm>
        </p:spPr>
        <p:txBody>
          <a:bodyPr/>
          <a:lstStyle/>
          <a:p>
            <a:r>
              <a:rPr lang="en-US">
                <a:hlinkClick r:id="rId2"/>
              </a:rPr>
              <a:t>Tiedä </a:t>
            </a:r>
            <a:r>
              <a:rPr lang="en-US" err="1">
                <a:hlinkClick r:id="rId2"/>
              </a:rPr>
              <a:t>lisää</a:t>
            </a:r>
            <a:endParaRPr lang="en-US"/>
          </a:p>
          <a:p>
            <a:r>
              <a:rPr lang="en-US" err="1"/>
              <a:t>Voit</a:t>
            </a:r>
            <a:r>
              <a:rPr lang="en-US"/>
              <a:t> </a:t>
            </a:r>
            <a:r>
              <a:rPr lang="en-US" err="1"/>
              <a:t>hyödyntää</a:t>
            </a:r>
            <a:r>
              <a:rPr lang="en-US"/>
              <a:t> </a:t>
            </a:r>
            <a:r>
              <a:rPr lang="en-US" err="1"/>
              <a:t>valmista</a:t>
            </a:r>
            <a:r>
              <a:rPr lang="en-US"/>
              <a:t> </a:t>
            </a:r>
            <a:r>
              <a:rPr lang="en-US">
                <a:hlinkClick r:id="rId3"/>
              </a:rPr>
              <a:t>esitysmateriaalia</a:t>
            </a:r>
            <a:endParaRPr lang="en-US"/>
          </a:p>
          <a:p>
            <a:endParaRPr lang="en-US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A81D910-C189-A14E-1233-1BCE35D994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58750" y="6356350"/>
            <a:ext cx="342340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F5483D0-A755-3A42-BC05-F4E9E0B5E53F}" type="datetime1">
              <a:rPr lang="fi-FI" smtClean="0"/>
              <a:pPr>
                <a:spcAft>
                  <a:spcPts val="600"/>
                </a:spcAft>
              </a:pPr>
              <a:t>18.10.2023</a:t>
            </a:fld>
            <a:endParaRPr lang="en-FI"/>
          </a:p>
        </p:txBody>
      </p:sp>
      <p:pic>
        <p:nvPicPr>
          <p:cNvPr id="7" name="Sisällön paikkamerkki 6" descr="infograafi lasten ja nuorten liikkumissuosituksesta">
            <a:extLst>
              <a:ext uri="{FF2B5EF4-FFF2-40B4-BE49-F238E27FC236}">
                <a16:creationId xmlns:a16="http://schemas.microsoft.com/office/drawing/2014/main" id="{C43969DD-F873-F6C7-4D7D-21625B7ECDA8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260350"/>
            <a:ext cx="6096000" cy="609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49060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Henkilö istuu pyörätuolissa keittiössä.">
            <a:extLst>
              <a:ext uri="{FF2B5EF4-FFF2-40B4-BE49-F238E27FC236}">
                <a16:creationId xmlns:a16="http://schemas.microsoft.com/office/drawing/2014/main" id="{25434DCE-C6CE-5D45-8FC5-9CD2B339612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0521" y="0"/>
            <a:ext cx="5831479" cy="686816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84E519-DD27-8E4B-989C-7A51428B2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122" y="585463"/>
            <a:ext cx="9499028" cy="1658747"/>
          </a:xfrm>
        </p:spPr>
        <p:txBody>
          <a:bodyPr>
            <a:normAutofit fontScale="90000"/>
          </a:bodyPr>
          <a:lstStyle/>
          <a:p>
            <a:r>
              <a:rPr lang="fi-FI"/>
              <a:t>Kevyt, reipas ja </a:t>
            </a:r>
            <a:br>
              <a:rPr lang="fi-FI"/>
            </a:br>
            <a:r>
              <a:rPr lang="fi-FI"/>
              <a:t>rasittava </a:t>
            </a:r>
            <a:br>
              <a:rPr lang="fi-FI"/>
            </a:br>
            <a:r>
              <a:rPr lang="fi-FI"/>
              <a:t>liikkuminen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BC4E1-F5BB-A84B-A7CF-7AF43AD9FEA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fi-FI" sz="2000" dirty="0"/>
              <a:t>Selvitä parin kanssa, mitä eroa on kevyellä, reippaalla ja rasittavalla liikkumisella.</a:t>
            </a:r>
          </a:p>
          <a:p>
            <a:r>
              <a:rPr lang="fi-FI" sz="2000" dirty="0"/>
              <a:t>Hyödynnä seuraavia lähteitä:</a:t>
            </a:r>
          </a:p>
          <a:p>
            <a:pPr lvl="1"/>
            <a:r>
              <a:rPr lang="fi-FI" sz="1800" dirty="0">
                <a:hlinkClick r:id="rId4"/>
              </a:rPr>
              <a:t>Liikkumissuositus 7–17-vuotiaille lapsille ja nuorille (valtioneuvosto.fi)</a:t>
            </a:r>
            <a:endParaRPr lang="fi-FI" sz="1800" dirty="0"/>
          </a:p>
          <a:p>
            <a:pPr lvl="1"/>
            <a:r>
              <a:rPr lang="fi-FI" sz="1800" dirty="0">
                <a:hlinkClick r:id="rId5"/>
              </a:rPr>
              <a:t>Fyysinen kunto ja työkyky - Smart </a:t>
            </a:r>
            <a:r>
              <a:rPr lang="fi-FI" sz="1800" dirty="0" err="1">
                <a:hlinkClick r:id="rId5"/>
              </a:rPr>
              <a:t>Moves</a:t>
            </a:r>
            <a:endParaRPr lang="fi-FI" sz="18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6F90FD-A854-E944-915A-EC5FDCD92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E3D41-17F0-8D40-8664-79E89B956442}" type="datetime1">
              <a:rPr lang="fi-FI" smtClean="0"/>
              <a:t>18.10.2023</a:t>
            </a:fld>
            <a:endParaRPr lang="en-FI">
              <a:latin typeface="Poppins Light" pitchFamily="2" charset="77"/>
              <a:cs typeface="Poppin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49742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 descr="Henkilö pitää koripalloa kädessään ja taustalla näkyy metsä.">
            <a:extLst>
              <a:ext uri="{FF2B5EF4-FFF2-40B4-BE49-F238E27FC236}">
                <a16:creationId xmlns:a16="http://schemas.microsoft.com/office/drawing/2014/main" id="{17294A63-C76B-8EB2-A40A-33636B444A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46DCD1-E712-114D-98AA-65341DAE7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862" y="315005"/>
            <a:ext cx="6384638" cy="1658747"/>
          </a:xfrm>
        </p:spPr>
        <p:txBody>
          <a:bodyPr anchor="ctr">
            <a:normAutofit fontScale="90000"/>
          </a:bodyPr>
          <a:lstStyle/>
          <a:p>
            <a:r>
              <a:rPr lang="fi-FI"/>
              <a:t>Kestävyyttä parantava liikkuminen</a:t>
            </a:r>
            <a:endParaRPr lang="en-FI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689B526-44AB-824E-B47D-4B77ED145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5216" y="1973752"/>
            <a:ext cx="6127930" cy="34004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2400">
                <a:latin typeface="Poppins"/>
                <a:cs typeface="Poppins"/>
              </a:rPr>
              <a:t>Rasittava liikkuminen parantaa kestävyyttä ja hengitys- ja verenkiertoelimistön toimintaa</a:t>
            </a:r>
          </a:p>
          <a:p>
            <a:pPr lvl="1"/>
            <a:r>
              <a:rPr lang="fi-FI" sz="2200">
                <a:latin typeface="Poppins"/>
                <a:cs typeface="Poppins"/>
              </a:rPr>
              <a:t>saa elimistössä aikaan voimakkaampia terveysvaikutuksia kuin kevyempi liikkuminen</a:t>
            </a:r>
          </a:p>
          <a:p>
            <a:pPr lvl="1"/>
            <a:r>
              <a:rPr lang="fi-FI" sz="2200">
                <a:latin typeface="Poppins"/>
                <a:cs typeface="Poppins"/>
              </a:rPr>
              <a:t>sydänlihas vahvistuu</a:t>
            </a:r>
          </a:p>
          <a:p>
            <a:pPr lvl="1"/>
            <a:r>
              <a:rPr lang="fi-FI" sz="2200">
                <a:latin typeface="Poppins"/>
                <a:cs typeface="Poppins"/>
              </a:rPr>
              <a:t>verenkierto vilkastuu</a:t>
            </a:r>
          </a:p>
          <a:p>
            <a:pPr lvl="1"/>
            <a:r>
              <a:rPr lang="fi-FI" sz="2200">
                <a:latin typeface="Poppins"/>
                <a:cs typeface="Poppins"/>
              </a:rPr>
              <a:t>hapen käyttö tehostuu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3F206E-55D9-514A-848A-59D5D2CD22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58750" y="6356350"/>
            <a:ext cx="342340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86E3D41-17F0-8D40-8664-79E89B956442}" type="datetime1">
              <a:rPr lang="fi-FI" smtClean="0"/>
              <a:pPr>
                <a:spcAft>
                  <a:spcPts val="600"/>
                </a:spcAft>
              </a:pPr>
              <a:t>18.10.2023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661043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Henkilö pitää köysistä kiinni kuntosalilla.">
            <a:extLst>
              <a:ext uri="{FF2B5EF4-FFF2-40B4-BE49-F238E27FC236}">
                <a16:creationId xmlns:a16="http://schemas.microsoft.com/office/drawing/2014/main" id="{25434DCE-C6CE-5D45-8FC5-9CD2B339612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14"/>
          <a:stretch/>
        </p:blipFill>
        <p:spPr>
          <a:xfrm>
            <a:off x="6433457" y="0"/>
            <a:ext cx="5377543" cy="686816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84E519-DD27-8E4B-989C-7A51428B2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332" y="344079"/>
            <a:ext cx="6725783" cy="1658747"/>
          </a:xfrm>
        </p:spPr>
        <p:txBody>
          <a:bodyPr>
            <a:normAutofit/>
          </a:bodyPr>
          <a:lstStyle/>
          <a:p>
            <a:r>
              <a:rPr lang="fi-FI" sz="3700"/>
              <a:t>Lihaksia ja luustoa vahvistava liikkuminen</a:t>
            </a:r>
            <a:endParaRPr lang="en-FI" sz="37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BC4E1-F5BB-A84B-A7CF-7AF43AD9FE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2332" y="1887341"/>
            <a:ext cx="5256212" cy="3409887"/>
          </a:xfrm>
        </p:spPr>
        <p:txBody>
          <a:bodyPr>
            <a:noAutofit/>
          </a:bodyPr>
          <a:lstStyle/>
          <a:p>
            <a:r>
              <a:rPr lang="fi-FI"/>
              <a:t>Tällainen liikkuminen on tärkeää lihaskunnon eli lihasvoiman ja lihaskestävyyden kehittymiseksi ja ylläpitämiseksi.</a:t>
            </a:r>
          </a:p>
          <a:p>
            <a:pPr lvl="1"/>
            <a:r>
              <a:rPr lang="fi-FI"/>
              <a:t>esimerkiksi kehonpainoharjoittelu, kuntosaliharjoittelu, ryhmäliikunta, portaiden nousu</a:t>
            </a:r>
          </a:p>
          <a:p>
            <a:r>
              <a:rPr lang="fi-FI"/>
              <a:t>Erilaiset hypyt ja nopeat suunnanmuutokset vahvistavat luustoa.</a:t>
            </a:r>
          </a:p>
          <a:p>
            <a:pPr lvl="2"/>
            <a:r>
              <a:rPr lang="fi-FI" sz="1600"/>
              <a:t>esimerkiksi temppukoulut ja vauhdikkaat palloilulajit</a:t>
            </a:r>
          </a:p>
          <a:p>
            <a:r>
              <a:rPr lang="fi-FI"/>
              <a:t>Liikunnallisesti aktiivisten henkilöiden luuston mineraalimäärä on suurempi ja rakenne vahvempi vähän liikkuviin verrattuna.</a:t>
            </a:r>
          </a:p>
          <a:p>
            <a:pPr lvl="1"/>
            <a:endParaRPr lang="fi-FI" sz="180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6F90FD-A854-E944-915A-EC5FDCD92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E3D41-17F0-8D40-8664-79E89B956442}" type="datetime1">
              <a:rPr lang="fi-FI" smtClean="0"/>
              <a:t>18.10.2023</a:t>
            </a:fld>
            <a:endParaRPr lang="en-FI">
              <a:latin typeface="Poppins Light" pitchFamily="2" charset="77"/>
              <a:cs typeface="Poppin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398587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E8369A8-74EE-3E07-48A3-A2D60D0C8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6075362" cy="1325563"/>
          </a:xfrm>
        </p:spPr>
        <p:txBody>
          <a:bodyPr>
            <a:normAutofit fontScale="90000"/>
          </a:bodyPr>
          <a:lstStyle/>
          <a:p>
            <a:r>
              <a:rPr lang="fi-FI" dirty="0"/>
              <a:t>Tutkimustietoa nuorten liikkumisesta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9478D6D-501B-B5FA-38FE-9092E1C444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LIITU-raportti 2020 &amp; LIITU-raportti 2022</a:t>
            </a:r>
          </a:p>
        </p:txBody>
      </p:sp>
      <p:pic>
        <p:nvPicPr>
          <p:cNvPr id="10" name="Sisällön paikkamerkki 9" descr="infograafi liikkumissuosituksen täyttämisestä">
            <a:extLst>
              <a:ext uri="{FF2B5EF4-FFF2-40B4-BE49-F238E27FC236}">
                <a16:creationId xmlns:a16="http://schemas.microsoft.com/office/drawing/2014/main" id="{2A3906E7-3AE3-507E-25CA-0FF0226AE8D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708913" y="1182877"/>
            <a:ext cx="5368195" cy="4492246"/>
          </a:xfrm>
          <a:prstGeom prst="rect">
            <a:avLst/>
          </a:prstGeo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81FB36D1-BE64-7DCD-B679-F58FA71D9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E3D41-17F0-8D40-8664-79E89B956442}" type="datetime1">
              <a:rPr lang="fi-FI" smtClean="0"/>
              <a:t>18.10.2023</a:t>
            </a:fld>
            <a:endParaRPr lang="en-FI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D3001E4B-A21A-6ED6-4DDA-C1C528A2EC8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i-FI" dirty="0"/>
              <a:t>Mitä syitä on liikkumisen ja liikkumattomuuden taustalla?</a:t>
            </a:r>
          </a:p>
          <a:p>
            <a:r>
              <a:rPr lang="fi-FI" dirty="0"/>
              <a:t>Mikä innostaisi nuoria liikkumaan?</a:t>
            </a:r>
          </a:p>
        </p:txBody>
      </p:sp>
    </p:spTree>
    <p:extLst>
      <p:ext uri="{BB962C8B-B14F-4D97-AF65-F5344CB8AC3E}">
        <p14:creationId xmlns:p14="http://schemas.microsoft.com/office/powerpoint/2010/main" val="34214056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Henkilö seisoo reppu selässä ja hän pitää kirjaa kädessään kirjastossa.">
            <a:extLst>
              <a:ext uri="{FF2B5EF4-FFF2-40B4-BE49-F238E27FC236}">
                <a16:creationId xmlns:a16="http://schemas.microsoft.com/office/drawing/2014/main" id="{25434DCE-C6CE-5D45-8FC5-9CD2B339612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0521" y="0"/>
            <a:ext cx="5831479" cy="686816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84E519-DD27-8E4B-989C-7A51428B2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Päiväkirja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BC4E1-F5BB-A84B-A7CF-7AF43AD9FE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02832"/>
            <a:ext cx="5256212" cy="3409887"/>
          </a:xfrm>
        </p:spPr>
        <p:txBody>
          <a:bodyPr>
            <a:normAutofit/>
          </a:bodyPr>
          <a:lstStyle/>
          <a:p>
            <a:r>
              <a:rPr lang="fi-FI" sz="1800" dirty="0"/>
              <a:t>Kirjaa liikkumisesi ja unesi viikon ajalta joko paperiseen tai sähköisesti täytettävään päiväkirjapohjaan: </a:t>
            </a:r>
            <a:r>
              <a:rPr lang="fi-FI" dirty="0">
                <a:hlinkClick r:id="rId4"/>
              </a:rPr>
              <a:t>Päiväkirja liikkumisen ja unen seurantaan - UKK-instituutti (ukkinstituutti.fi)</a:t>
            </a:r>
            <a:endParaRPr lang="fi-FI" sz="1800" dirty="0"/>
          </a:p>
          <a:p>
            <a:r>
              <a:rPr lang="fi-FI" dirty="0"/>
              <a:t>Viikon päästä omia tottumuksia tarkastellaan liikkumisen verkkokyselyn avulla.</a:t>
            </a:r>
            <a:endParaRPr lang="fi-FI" sz="18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6F90FD-A854-E944-915A-EC5FDCD92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E3D41-17F0-8D40-8664-79E89B956442}" type="datetime1">
              <a:rPr lang="fi-FI" smtClean="0"/>
              <a:t>18.10.2023</a:t>
            </a:fld>
            <a:endParaRPr lang="en-FI">
              <a:latin typeface="Poppins Light" pitchFamily="2" charset="77"/>
              <a:cs typeface="Poppin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06480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802E3-DBBE-7841-B9A5-0CAD27820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78" y="554547"/>
            <a:ext cx="5570022" cy="4765599"/>
          </a:xfrm>
        </p:spPr>
        <p:txBody>
          <a:bodyPr/>
          <a:lstStyle/>
          <a:p>
            <a:r>
              <a:rPr lang="fi-FI" sz="3200" dirty="0"/>
              <a:t>1. oppitunti</a:t>
            </a:r>
            <a:br>
              <a:rPr lang="fi-FI" sz="3200" dirty="0"/>
            </a:br>
            <a:br>
              <a:rPr lang="fi-FI" sz="3200" dirty="0"/>
            </a:br>
            <a:r>
              <a:rPr lang="fi-FI" sz="2800" b="0" dirty="0"/>
              <a:t>Liikkuminen</a:t>
            </a:r>
            <a:br>
              <a:rPr lang="fi-FI" sz="2800" b="0" dirty="0"/>
            </a:br>
            <a:r>
              <a:rPr lang="fi-FI" sz="2800" b="0" dirty="0"/>
              <a:t>Liikkumisen hyödyt</a:t>
            </a:r>
            <a:br>
              <a:rPr lang="fi-FI" sz="2800" b="0" dirty="0"/>
            </a:br>
            <a:r>
              <a:rPr lang="fi-FI" sz="2800" b="0" dirty="0"/>
              <a:t>Paikallaanolo</a:t>
            </a:r>
            <a:br>
              <a:rPr lang="fi-FI" sz="2800" b="0" dirty="0"/>
            </a:br>
            <a:r>
              <a:rPr lang="fi-FI" sz="2800" b="0" dirty="0"/>
              <a:t>Liikkumissuositus</a:t>
            </a:r>
            <a:endParaRPr lang="en-FI" sz="3200" b="0" dirty="0"/>
          </a:p>
        </p:txBody>
      </p:sp>
    </p:spTree>
    <p:extLst>
      <p:ext uri="{BB962C8B-B14F-4D97-AF65-F5344CB8AC3E}">
        <p14:creationId xmlns:p14="http://schemas.microsoft.com/office/powerpoint/2010/main" val="29164076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802E3-DBBE-7841-B9A5-0CAD27820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78" y="554547"/>
            <a:ext cx="5570022" cy="4765599"/>
          </a:xfrm>
        </p:spPr>
        <p:txBody>
          <a:bodyPr/>
          <a:lstStyle/>
          <a:p>
            <a:r>
              <a:rPr lang="fi-FI" sz="3200" dirty="0"/>
              <a:t>2. oppitunti</a:t>
            </a:r>
            <a:br>
              <a:rPr lang="fi-FI" sz="3200" dirty="0"/>
            </a:br>
            <a:br>
              <a:rPr lang="fi-FI" sz="3200" dirty="0"/>
            </a:br>
            <a:r>
              <a:rPr lang="fi-FI" sz="2800" b="0" dirty="0"/>
              <a:t>Minä liikkujana</a:t>
            </a:r>
            <a:br>
              <a:rPr lang="fi-FI" sz="2800" b="0" dirty="0"/>
            </a:br>
            <a:r>
              <a:rPr lang="fi-FI" sz="2800" b="0" dirty="0"/>
              <a:t>Liikkumisen turvallisuus</a:t>
            </a:r>
            <a:br>
              <a:rPr lang="fi-FI" sz="2800" b="0" dirty="0"/>
            </a:br>
            <a:r>
              <a:rPr lang="fi-FI" sz="2800" b="0" dirty="0"/>
              <a:t>Liikkuminen ja työelämä</a:t>
            </a:r>
            <a:endParaRPr lang="en-FI" sz="2800" b="0" dirty="0"/>
          </a:p>
        </p:txBody>
      </p:sp>
    </p:spTree>
    <p:extLst>
      <p:ext uri="{BB962C8B-B14F-4D97-AF65-F5344CB8AC3E}">
        <p14:creationId xmlns:p14="http://schemas.microsoft.com/office/powerpoint/2010/main" val="15806313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Henkilö juoksee ulkona vesipullo kädessä.">
            <a:extLst>
              <a:ext uri="{FF2B5EF4-FFF2-40B4-BE49-F238E27FC236}">
                <a16:creationId xmlns:a16="http://schemas.microsoft.com/office/drawing/2014/main" id="{25434DCE-C6CE-5D45-8FC5-9CD2B339612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0521" y="0"/>
            <a:ext cx="5831479" cy="686816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84E519-DD27-8E4B-989C-7A51428B2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Minä liikkujana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BC4E1-F5BB-A84B-A7CF-7AF43AD9FE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3588" y="2388997"/>
            <a:ext cx="6333897" cy="34098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000"/>
              <a:t>Testaa, kuinka tottumuksesi vastaavat liikkumissuositusta:</a:t>
            </a:r>
          </a:p>
          <a:p>
            <a:r>
              <a:rPr lang="fi-FI" sz="2000"/>
              <a:t>Liikkumisen kysely </a:t>
            </a:r>
            <a:r>
              <a:rPr lang="fi-FI" sz="2000" b="1"/>
              <a:t>alle 18-vuotiaat</a:t>
            </a:r>
            <a:r>
              <a:rPr lang="fi-FI" sz="2000"/>
              <a:t>: </a:t>
            </a:r>
            <a:r>
              <a:rPr lang="fi-FI" sz="2000">
                <a:hlinkClick r:id="rId4"/>
              </a:rPr>
              <a:t>https://ukkinstituutti.fi/liikkumiskysely/</a:t>
            </a:r>
            <a:r>
              <a:rPr lang="fi-FI" sz="2000"/>
              <a:t> </a:t>
            </a:r>
          </a:p>
          <a:p>
            <a:r>
              <a:rPr lang="fi-FI" sz="2000"/>
              <a:t>Arvioi liikkumisesi -verkkosovellus </a:t>
            </a:r>
            <a:br>
              <a:rPr lang="fi-FI" sz="2000"/>
            </a:br>
            <a:r>
              <a:rPr lang="fi-FI" sz="2000" b="1"/>
              <a:t>yli 18-vuotiaille</a:t>
            </a:r>
            <a:r>
              <a:rPr lang="fi-FI" sz="2000"/>
              <a:t>: </a:t>
            </a:r>
            <a:r>
              <a:rPr lang="fi-FI" sz="2000">
                <a:hlinkClick r:id="rId5"/>
              </a:rPr>
              <a:t>https://ukkinstituutti.fi/arvioiliikkumisesi/</a:t>
            </a:r>
            <a:r>
              <a:rPr lang="fi-FI" sz="2000"/>
              <a:t>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6F90FD-A854-E944-915A-EC5FDCD92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E3D41-17F0-8D40-8664-79E89B956442}" type="datetime1">
              <a:rPr lang="fi-FI" smtClean="0"/>
              <a:t>18.10.2023</a:t>
            </a:fld>
            <a:endParaRPr lang="en-FI">
              <a:latin typeface="Poppins Light" pitchFamily="2" charset="77"/>
              <a:cs typeface="Poppin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476237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6DCD1-E712-114D-98AA-65341DAE7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880023"/>
            <a:ext cx="3970337" cy="738727"/>
          </a:xfrm>
        </p:spPr>
        <p:txBody>
          <a:bodyPr anchor="ctr">
            <a:normAutofit fontScale="90000"/>
          </a:bodyPr>
          <a:lstStyle/>
          <a:p>
            <a:r>
              <a:rPr lang="fi-FI"/>
              <a:t>Liikkumiseni viikon aikana</a:t>
            </a:r>
            <a:endParaRPr lang="en-FI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689B526-44AB-824E-B47D-4B77ED145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061321"/>
            <a:ext cx="4222541" cy="3409887"/>
          </a:xfrm>
        </p:spPr>
        <p:txBody>
          <a:bodyPr>
            <a:normAutofit fontScale="92500" lnSpcReduction="10000"/>
          </a:bodyPr>
          <a:lstStyle/>
          <a:p>
            <a:r>
              <a:rPr lang="fi-FI" sz="2000" dirty="0">
                <a:solidFill>
                  <a:srgbClr val="303030"/>
                </a:solidFill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Katso</a:t>
            </a:r>
            <a:r>
              <a:rPr lang="fi-FI" sz="2000" dirty="0">
                <a:solidFill>
                  <a:srgbClr val="303030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verkkokyselyn yhteenvetonäkymästä liikkumisen pylväsdiagrammia ja vertaile sitä liikkumissuositukseen.</a:t>
            </a:r>
          </a:p>
          <a:p>
            <a:r>
              <a:rPr lang="fi-FI" sz="2000" dirty="0">
                <a:solidFill>
                  <a:srgbClr val="303030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Katso myös kestävyyttä parantavan liikkumisen, lihaksia ja luustoa vahvistavan liikkumisen sekä paikallaanolon tauottamista koskevat yhteenvedot.</a:t>
            </a:r>
          </a:p>
          <a:p>
            <a:r>
              <a:rPr lang="fi-FI" sz="2000" dirty="0"/>
              <a:t>Mitä ajatuksia liikkumisesi herättää?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3F206E-55D9-514A-848A-59D5D2CD22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58750" y="6356350"/>
            <a:ext cx="342340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86E3D41-17F0-8D40-8664-79E89B956442}" type="datetime1">
              <a:rPr lang="fi-FI" smtClean="0"/>
              <a:pPr>
                <a:spcAft>
                  <a:spcPts val="600"/>
                </a:spcAft>
              </a:pPr>
              <a:t>18.10.2023</a:t>
            </a:fld>
            <a:endParaRPr lang="en-FI"/>
          </a:p>
        </p:txBody>
      </p:sp>
      <p:pic>
        <p:nvPicPr>
          <p:cNvPr id="3" name="Kuva 2" descr="Infograafi lasten ja nuorten liikkumissuosituksesta.">
            <a:extLst>
              <a:ext uri="{FF2B5EF4-FFF2-40B4-BE49-F238E27FC236}">
                <a16:creationId xmlns:a16="http://schemas.microsoft.com/office/drawing/2014/main" id="{691D434A-B401-5967-9775-41B5A63155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17797" y="-387"/>
            <a:ext cx="6795072" cy="682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1952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6DCD1-E712-114D-98AA-65341DAE7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987" y="233848"/>
            <a:ext cx="6921213" cy="1658747"/>
          </a:xfrm>
        </p:spPr>
        <p:txBody>
          <a:bodyPr anchor="ctr">
            <a:normAutofit/>
          </a:bodyPr>
          <a:lstStyle/>
          <a:p>
            <a:r>
              <a:rPr lang="fi-FI"/>
              <a:t>Nukkumiseni viikon aikana</a:t>
            </a:r>
            <a:endParaRPr lang="en-FI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689B526-44AB-824E-B47D-4B77ED145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1892595"/>
            <a:ext cx="5256212" cy="3578613"/>
          </a:xfrm>
        </p:spPr>
        <p:txBody>
          <a:bodyPr>
            <a:normAutofit/>
          </a:bodyPr>
          <a:lstStyle/>
          <a:p>
            <a:r>
              <a:rPr lang="fi-FI" sz="2400"/>
              <a:t>Tarkastele verkkokyselyn </a:t>
            </a:r>
            <a:r>
              <a:rPr lang="fi-FI" sz="2400">
                <a:solidFill>
                  <a:srgbClr val="303030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yhteenvetonäkymästä unen määrän pylväsdiagrammiasi.</a:t>
            </a:r>
            <a:endParaRPr lang="fi-FI" sz="2400"/>
          </a:p>
          <a:p>
            <a:r>
              <a:rPr lang="fi-FI" sz="2400"/>
              <a:t>Pohdi itsenäisesti:</a:t>
            </a:r>
          </a:p>
          <a:p>
            <a:pPr lvl="1"/>
            <a:r>
              <a:rPr lang="fi-FI" sz="2100"/>
              <a:t>Heräsitkö aamuisin levänneenä ja virkeänä?</a:t>
            </a:r>
          </a:p>
          <a:p>
            <a:pPr lvl="1"/>
            <a:r>
              <a:rPr lang="fi-FI" sz="2100"/>
              <a:t>Mitä ajatuksia unesi määrä herättää?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3F206E-55D9-514A-848A-59D5D2CD22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58750" y="6356350"/>
            <a:ext cx="342340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86E3D41-17F0-8D40-8664-79E89B956442}" type="datetime1">
              <a:rPr lang="fi-FI" smtClean="0"/>
              <a:pPr>
                <a:spcAft>
                  <a:spcPts val="600"/>
                </a:spcAft>
              </a:pPr>
              <a:t>18.10.2023</a:t>
            </a:fld>
            <a:endParaRPr lang="en-FI"/>
          </a:p>
        </p:txBody>
      </p:sp>
      <p:pic>
        <p:nvPicPr>
          <p:cNvPr id="4" name="Kuva 3" descr="Henkilö nukkuu peiton alla ja nalle kainalossa.">
            <a:extLst>
              <a:ext uri="{FF2B5EF4-FFF2-40B4-BE49-F238E27FC236}">
                <a16:creationId xmlns:a16="http://schemas.microsoft.com/office/drawing/2014/main" id="{6720D0B8-5C21-B08E-0941-FE55027D67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1502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6DCD1-E712-114D-98AA-65341DAE7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6032500" cy="1658747"/>
          </a:xfrm>
        </p:spPr>
        <p:txBody>
          <a:bodyPr anchor="ctr">
            <a:normAutofit/>
          </a:bodyPr>
          <a:lstStyle/>
          <a:p>
            <a:r>
              <a:rPr lang="fi-FI" dirty="0"/>
              <a:t>Suunnitelma jatkoon</a:t>
            </a:r>
            <a:endParaRPr lang="en-FI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689B526-44AB-824E-B47D-4B77ED145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061321"/>
            <a:ext cx="5256212" cy="3409887"/>
          </a:xfrm>
        </p:spPr>
        <p:txBody>
          <a:bodyPr>
            <a:normAutofit lnSpcReduction="10000"/>
          </a:bodyPr>
          <a:lstStyle/>
          <a:p>
            <a:r>
              <a:rPr lang="fi-FI" sz="2000" dirty="0"/>
              <a:t>Pohdi itsenäisesti:</a:t>
            </a:r>
          </a:p>
          <a:p>
            <a:pPr marL="800100" lvl="1" indent="-342900">
              <a:buFont typeface="+mj-lt"/>
              <a:buAutoNum type="arabicPeriod"/>
            </a:pPr>
            <a:r>
              <a:rPr lang="fi-FI" sz="1800" b="1" dirty="0"/>
              <a:t>Tarkastele tottumuksiasi liikkumissuositukseen nähden. </a:t>
            </a:r>
            <a:r>
              <a:rPr lang="fi-FI" sz="1800" dirty="0"/>
              <a:t>Mitkä liikkumissuosituksen osa-alueet ovat mielestäsi jo hyvällä mallilla? Mitä haluat ylläpitää?</a:t>
            </a:r>
          </a:p>
          <a:p>
            <a:pPr marL="800100" lvl="1" indent="-342900">
              <a:buFont typeface="+mj-lt"/>
              <a:buAutoNum type="arabicPeriod"/>
            </a:pPr>
            <a:r>
              <a:rPr lang="fi-FI" sz="1800" b="1" dirty="0"/>
              <a:t>Valitse kehittämiskohde. </a:t>
            </a:r>
            <a:r>
              <a:rPr lang="fi-FI" sz="1800" dirty="0"/>
              <a:t>Onko jokin osa-alue, johon kaipaisit muutosta? Mitä voisit tehdä tilanteen kohentamiseksi?</a:t>
            </a:r>
          </a:p>
          <a:p>
            <a:pPr marL="800100" lvl="1" indent="-342900">
              <a:buFont typeface="+mj-lt"/>
              <a:buAutoNum type="arabicPeriod"/>
            </a:pPr>
            <a:r>
              <a:rPr lang="fi-FI" sz="1800" b="1" dirty="0"/>
              <a:t>Tee suunnitelma. </a:t>
            </a:r>
            <a:r>
              <a:rPr lang="fi-FI" sz="1800" dirty="0"/>
              <a:t>Keksitkö yhden pienen teon päästäksesi tavoitteeseesi?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3F206E-55D9-514A-848A-59D5D2CD22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58750" y="6356350"/>
            <a:ext cx="342340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86E3D41-17F0-8D40-8664-79E89B956442}" type="datetime1">
              <a:rPr lang="fi-FI" smtClean="0"/>
              <a:pPr>
                <a:spcAft>
                  <a:spcPts val="600"/>
                </a:spcAft>
              </a:pPr>
              <a:t>18.10.2023</a:t>
            </a:fld>
            <a:endParaRPr lang="en-FI"/>
          </a:p>
        </p:txBody>
      </p:sp>
      <p:pic>
        <p:nvPicPr>
          <p:cNvPr id="11" name="Kuva 10" descr="Henkilö pitää koripalloa kädessään ja taustalla näkyy metsä.">
            <a:extLst>
              <a:ext uri="{FF2B5EF4-FFF2-40B4-BE49-F238E27FC236}">
                <a16:creationId xmlns:a16="http://schemas.microsoft.com/office/drawing/2014/main" id="{17294A63-C76B-8EB2-A40A-33636B444A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949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00DCB-A317-4845-93DB-43AED5057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187813" cy="1325563"/>
          </a:xfrm>
        </p:spPr>
        <p:txBody>
          <a:bodyPr anchor="ctr">
            <a:normAutofit fontScale="90000"/>
          </a:bodyPr>
          <a:lstStyle/>
          <a:p>
            <a:r>
              <a:rPr lang="fi-FI">
                <a:solidFill>
                  <a:schemeClr val="accent2"/>
                </a:solidFill>
              </a:rPr>
              <a:t>Tee suunnitelma liikkumisen tai unen lisäämiseksi</a:t>
            </a:r>
            <a:endParaRPr lang="en-FI">
              <a:solidFill>
                <a:schemeClr val="accent2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4C61C-6A30-214E-B903-441EA606FC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58750" y="6356350"/>
            <a:ext cx="342340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F5483D0-A755-3A42-BC05-F4E9E0B5E53F}" type="datetime1">
              <a:rPr lang="fi-FI" smtClean="0"/>
              <a:pPr>
                <a:spcAft>
                  <a:spcPts val="600"/>
                </a:spcAft>
              </a:pPr>
              <a:t>18.10.2023</a:t>
            </a:fld>
            <a:endParaRPr lang="en-FI"/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8777D9A1-1225-1338-03C4-AFDDF2DEF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5319"/>
            <a:ext cx="931995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/>
              <a:t>Täyttäkää suunnitelmapohja: </a:t>
            </a:r>
            <a:r>
              <a:rPr lang="fi-FI" dirty="0">
                <a:hlinkClick r:id="rId3"/>
              </a:rPr>
              <a:t>Suunnitelma liikkumisen tai unen lisäämiseksi - UKK-instituutti (ukkinstituutti.fi)</a:t>
            </a:r>
            <a:endParaRPr lang="fi-FI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4272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BEBC704-07AE-8AC2-E4C0-179BBE535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solidFill>
                  <a:schemeClr val="accent2"/>
                </a:solidFill>
              </a:rPr>
              <a:t>SMART-tavoite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DB26A13-8872-27B9-79C5-F8E14B8D1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477500" cy="435133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i-FI" dirty="0"/>
              <a:t>S = </a:t>
            </a:r>
            <a:r>
              <a:rPr lang="fi-FI" dirty="0" err="1"/>
              <a:t>Specific</a:t>
            </a:r>
            <a:r>
              <a:rPr lang="fi-FI" dirty="0"/>
              <a:t> – selkeästi määritelty</a:t>
            </a:r>
          </a:p>
          <a:p>
            <a:pPr marL="457200" indent="-457200">
              <a:buFont typeface="+mj-lt"/>
              <a:buAutoNum type="arabicPeriod"/>
            </a:pPr>
            <a:r>
              <a:rPr lang="fi-FI" dirty="0"/>
              <a:t>M = </a:t>
            </a:r>
            <a:r>
              <a:rPr lang="fi-FI" dirty="0" err="1"/>
              <a:t>Measurable</a:t>
            </a:r>
            <a:r>
              <a:rPr lang="fi-FI" dirty="0"/>
              <a:t> – mitattava</a:t>
            </a:r>
          </a:p>
          <a:p>
            <a:pPr marL="457200" indent="-457200">
              <a:buFont typeface="+mj-lt"/>
              <a:buAutoNum type="arabicPeriod"/>
            </a:pPr>
            <a:r>
              <a:rPr lang="fi-FI" dirty="0"/>
              <a:t>A = </a:t>
            </a:r>
            <a:r>
              <a:rPr lang="fi-FI" dirty="0" err="1"/>
              <a:t>Achievable</a:t>
            </a:r>
            <a:r>
              <a:rPr lang="fi-FI" dirty="0"/>
              <a:t> – saavutettava</a:t>
            </a:r>
          </a:p>
          <a:p>
            <a:pPr marL="457200" indent="-457200">
              <a:buFont typeface="+mj-lt"/>
              <a:buAutoNum type="arabicPeriod"/>
            </a:pPr>
            <a:r>
              <a:rPr lang="fi-FI" dirty="0"/>
              <a:t>R = </a:t>
            </a:r>
            <a:r>
              <a:rPr lang="fi-FI" dirty="0" err="1"/>
              <a:t>Relevant</a:t>
            </a:r>
            <a:r>
              <a:rPr lang="fi-FI" dirty="0"/>
              <a:t> – realistinen</a:t>
            </a:r>
          </a:p>
          <a:p>
            <a:pPr marL="457200" indent="-457200">
              <a:buFont typeface="+mj-lt"/>
              <a:buAutoNum type="arabicPeriod"/>
            </a:pPr>
            <a:r>
              <a:rPr lang="fi-FI" dirty="0"/>
              <a:t>T = Time-</a:t>
            </a:r>
            <a:r>
              <a:rPr lang="fi-FI" dirty="0" err="1"/>
              <a:t>bound</a:t>
            </a:r>
            <a:r>
              <a:rPr lang="fi-FI" dirty="0"/>
              <a:t> – aikataulutettu</a:t>
            </a:r>
          </a:p>
          <a:p>
            <a:pPr marL="457200" indent="-457200">
              <a:buFont typeface="+mj-lt"/>
              <a:buAutoNum type="arabicPeriod"/>
            </a:pP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155AF48-F671-B63A-3B98-274684E9B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483D0-A755-3A42-BC05-F4E9E0B5E53F}" type="datetime1">
              <a:rPr lang="fi-FI" smtClean="0"/>
              <a:t>18.10.2023</a:t>
            </a:fld>
            <a:endParaRPr lang="en-FI">
              <a:latin typeface="Poppins Light" pitchFamily="2" charset="77"/>
              <a:cs typeface="Poppin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38465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7421F26-232B-901D-F93C-865A1766E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/>
              <a:t>Aivobreikki!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85FEE40-7596-50C4-0594-8CDD7ECE52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>
                <a:hlinkClick r:id="rId3"/>
              </a:rPr>
              <a:t>Smart </a:t>
            </a:r>
            <a:r>
              <a:rPr lang="fi-FI" dirty="0" err="1">
                <a:hlinkClick r:id="rId3"/>
              </a:rPr>
              <a:t>Moves</a:t>
            </a:r>
            <a:r>
              <a:rPr lang="fi-FI" dirty="0">
                <a:hlinkClick r:id="rId3"/>
              </a:rPr>
              <a:t>: Aivobreikki (käsillä) - YouTube</a:t>
            </a:r>
            <a:endParaRPr lang="fi-FI" dirty="0"/>
          </a:p>
        </p:txBody>
      </p:sp>
      <p:pic>
        <p:nvPicPr>
          <p:cNvPr id="7" name="Online-media 6" title="Smart Moves: Aivobreikki (käsillä)">
            <a:hlinkClick r:id="" action="ppaction://media"/>
            <a:extLst>
              <a:ext uri="{FF2B5EF4-FFF2-40B4-BE49-F238E27FC236}">
                <a16:creationId xmlns:a16="http://schemas.microsoft.com/office/drawing/2014/main" id="{C42D3E8A-6C69-721E-41F3-CFEF78FD24D8}"/>
              </a:ext>
            </a:extLst>
          </p:cNvPr>
          <p:cNvPicPr>
            <a:picLocks noGrp="1" noRot="1" noChangeAspect="1"/>
          </p:cNvPicPr>
          <p:nvPr>
            <p:ph sz="quarter" idx="4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735513" y="1704975"/>
            <a:ext cx="6842125" cy="3865563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8BDDDD2-BE64-EE89-1734-491081C8A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E3D41-17F0-8D40-8664-79E89B956442}" type="datetime1">
              <a:rPr lang="fi-FI" smtClean="0"/>
              <a:t>18.10.2023</a:t>
            </a:fld>
            <a:endParaRPr lang="en-FI">
              <a:latin typeface="Poppins Light" pitchFamily="2" charset="77"/>
              <a:cs typeface="Poppin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8255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00DCB-A317-4845-93DB-43AED5057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832271" cy="1325563"/>
          </a:xfrm>
        </p:spPr>
        <p:txBody>
          <a:bodyPr>
            <a:normAutofit fontScale="90000"/>
          </a:bodyPr>
          <a:lstStyle/>
          <a:p>
            <a:r>
              <a:rPr lang="fi-FI">
                <a:solidFill>
                  <a:schemeClr val="accent4"/>
                </a:solidFill>
              </a:rPr>
              <a:t>Liikkumisen turvallisuus</a:t>
            </a:r>
            <a:br>
              <a:rPr lang="fi-FI">
                <a:solidFill>
                  <a:schemeClr val="accent4"/>
                </a:solidFill>
              </a:rPr>
            </a:br>
            <a:br>
              <a:rPr lang="fi-FI">
                <a:solidFill>
                  <a:schemeClr val="accent4"/>
                </a:solidFill>
              </a:rPr>
            </a:br>
            <a:r>
              <a:rPr lang="fi-FI" sz="2400">
                <a:solidFill>
                  <a:schemeClr val="accent4"/>
                </a:solidFill>
              </a:rPr>
              <a:t>Voiko liikkumisesta olla haittaa?</a:t>
            </a:r>
            <a:endParaRPr lang="en-FI">
              <a:solidFill>
                <a:schemeClr val="accent4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4C61C-6A30-214E-B903-441EA606F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483D0-A755-3A42-BC05-F4E9E0B5E53F}" type="datetime1">
              <a:rPr lang="fi-FI" smtClean="0"/>
              <a:t>18.10.2023</a:t>
            </a:fld>
            <a:endParaRPr lang="en-FI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B9309821-3562-4517-516F-B24B43046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>
                <a:latin typeface="Poppins"/>
                <a:cs typeface="Poppins"/>
              </a:rPr>
              <a:t>Tutustu </a:t>
            </a:r>
            <a:r>
              <a:rPr lang="fi-FI">
                <a:latin typeface="Poppins"/>
                <a:cs typeface="Poppins"/>
                <a:hlinkClick r:id="rId3"/>
              </a:rPr>
              <a:t>Smart Movesin </a:t>
            </a:r>
            <a:r>
              <a:rPr lang="fi-FI">
                <a:latin typeface="Poppins"/>
                <a:cs typeface="Poppins"/>
              </a:rPr>
              <a:t>sivuihin ja etsi vastaukset seuraaviin kysymyksiin:</a:t>
            </a:r>
          </a:p>
          <a:p>
            <a:pPr lvl="1"/>
            <a:r>
              <a:rPr lang="fi-FI">
                <a:latin typeface="Poppins"/>
                <a:cs typeface="Poppins"/>
              </a:rPr>
              <a:t>Miten äkilliset vammat, rasitusvammat ja ylirasitustila syntyvät?</a:t>
            </a:r>
          </a:p>
          <a:p>
            <a:pPr lvl="1"/>
            <a:r>
              <a:rPr lang="fi-FI">
                <a:latin typeface="Poppins"/>
                <a:cs typeface="Poppins"/>
              </a:rPr>
              <a:t>Miten liikuntavammoja voi ehkäistä?</a:t>
            </a:r>
          </a:p>
          <a:p>
            <a:pPr lvl="1"/>
            <a:r>
              <a:rPr lang="fi-FI">
                <a:latin typeface="Poppins"/>
                <a:cs typeface="Poppins"/>
              </a:rPr>
              <a:t>Mitkä tekijät edistävät aktiiviliikkujaa palautumaan?</a:t>
            </a:r>
          </a:p>
        </p:txBody>
      </p:sp>
    </p:spTree>
    <p:extLst>
      <p:ext uri="{BB962C8B-B14F-4D97-AF65-F5344CB8AC3E}">
        <p14:creationId xmlns:p14="http://schemas.microsoft.com/office/powerpoint/2010/main" val="13106204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9C15C9F-79DA-7EFB-BC41-990458533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Liikuntavammojen </a:t>
            </a:r>
            <a:br>
              <a:rPr lang="fi-FI"/>
            </a:br>
            <a:r>
              <a:rPr lang="fi-FI"/>
              <a:t>ensiapu ja hoito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539C959-75A7-6505-04B5-E62F9B9CBF3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/>
              <a:t>Liikuntavammojen ensiapu- ja hoito-ohje on päivitetty. </a:t>
            </a:r>
          </a:p>
          <a:p>
            <a:r>
              <a:rPr lang="fi-FI"/>
              <a:t>Aikaisempi KKK-ensiapuohje (kompressio–koho–kylmä) on korvattu uudella PEACE-ohjeella. </a:t>
            </a:r>
          </a:p>
          <a:p>
            <a:r>
              <a:rPr lang="fi-FI"/>
              <a:t>Kokonaan uutena liikuntavammojen hoitosuositukseen on otettu mukaan ensiapua seuraavien päivien kuntoutustoimet (LOVE-ohje).</a:t>
            </a:r>
          </a:p>
          <a:p>
            <a:r>
              <a:rPr lang="fi-FI"/>
              <a:t>Tutustukaa uuteen ohjeeseen ja pelatkaa sen jälkeen </a:t>
            </a:r>
            <a:r>
              <a:rPr lang="fi-FI">
                <a:hlinkClick r:id="rId2"/>
              </a:rPr>
              <a:t>ActionTrack –peliä</a:t>
            </a:r>
            <a:r>
              <a:rPr lang="fi-FI"/>
              <a:t>, josta löytyy valmis tehtäväkansio liikuntavammojen ensiavusta ja hoidosta</a:t>
            </a:r>
          </a:p>
          <a:p>
            <a:r>
              <a:rPr lang="fi-FI">
                <a:hlinkClick r:id="rId3"/>
              </a:rPr>
              <a:t>Lisää tietoa liikuntavammojen hoidosta</a:t>
            </a:r>
            <a:endParaRPr lang="fi-FI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FFFB90E-3AF8-0F30-8569-886DEDC08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E3D41-17F0-8D40-8664-79E89B956442}" type="datetime1">
              <a:rPr lang="fi-FI" smtClean="0"/>
              <a:t>18.10.2023</a:t>
            </a:fld>
            <a:endParaRPr lang="en-FI">
              <a:latin typeface="Poppins Light" pitchFamily="2" charset="77"/>
              <a:cs typeface="Poppins Light" pitchFamily="2" charset="77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445F475-9E56-4780-48EF-02574B33E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1104" y="-9525"/>
            <a:ext cx="4714716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086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0100C063-A237-EFA0-1224-C5DC6FD53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358353"/>
            <a:ext cx="9499028" cy="1658747"/>
          </a:xfrm>
        </p:spPr>
        <p:txBody>
          <a:bodyPr/>
          <a:lstStyle/>
          <a:p>
            <a:r>
              <a:rPr lang="fi-FI"/>
              <a:t>Pohtikaa yhdessä</a:t>
            </a:r>
            <a:br>
              <a:rPr lang="en-FI"/>
            </a:b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C4B55D-1B2A-B54B-AF58-C0960062D6A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fi-FI" sz="2400" dirty="0"/>
              <a:t>Mitä liikkuminen on?</a:t>
            </a:r>
          </a:p>
          <a:p>
            <a:r>
              <a:rPr lang="fi-FI" sz="2400" dirty="0"/>
              <a:t>Millaisesta liikkumisesta pidät?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D79A005-6B03-0D48-96B3-99ECE5D77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E3D41-17F0-8D40-8664-79E89B956442}" type="datetime1">
              <a:rPr lang="fi-FI" smtClean="0"/>
              <a:t>18.10.2023</a:t>
            </a:fld>
            <a:endParaRPr lang="en-FI">
              <a:latin typeface="Poppins Light" pitchFamily="2" charset="77"/>
              <a:cs typeface="Poppins Light" pitchFamily="2" charset="77"/>
            </a:endParaRPr>
          </a:p>
        </p:txBody>
      </p:sp>
      <p:pic>
        <p:nvPicPr>
          <p:cNvPr id="8" name="Content Placeholder 8" descr="Ryhmä ihmisiä seisovat nurmikon päällä.&#10;">
            <a:extLst>
              <a:ext uri="{FF2B5EF4-FFF2-40B4-BE49-F238E27FC236}">
                <a16:creationId xmlns:a16="http://schemas.microsoft.com/office/drawing/2014/main" id="{1BBEC38E-4DB2-194A-859F-95F6B649B2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9"/>
          <a:stretch/>
        </p:blipFill>
        <p:spPr>
          <a:xfrm>
            <a:off x="7008812" y="0"/>
            <a:ext cx="5183188" cy="6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554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BF3A9-0ADE-C94E-8B8D-BE1227B347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/>
              <a:t>Liikkuminen ja työelämä</a:t>
            </a:r>
            <a:endParaRPr lang="en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571085-548A-4B4E-B582-9A395E4FC7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9333" y="6241717"/>
            <a:ext cx="2164397" cy="22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892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00DCB-A317-4845-93DB-43AED5057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315200" cy="1325563"/>
          </a:xfrm>
        </p:spPr>
        <p:txBody>
          <a:bodyPr anchor="ctr">
            <a:normAutofit/>
          </a:bodyPr>
          <a:lstStyle/>
          <a:p>
            <a:r>
              <a:rPr lang="fi-FI"/>
              <a:t>Ammattikunto</a:t>
            </a:r>
            <a:endParaRPr lang="en-FI"/>
          </a:p>
        </p:txBody>
      </p:sp>
      <p:pic>
        <p:nvPicPr>
          <p:cNvPr id="3" name="Online-media 3" descr="YouTube video -linkki">
            <a:hlinkClick r:id="" action="ppaction://media"/>
            <a:extLst>
              <a:ext uri="{FF2B5EF4-FFF2-40B4-BE49-F238E27FC236}">
                <a16:creationId xmlns:a16="http://schemas.microsoft.com/office/drawing/2014/main" id="{C5F5BD68-A046-FD0F-0F4C-B875767736D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38200" y="2576582"/>
            <a:ext cx="5065643" cy="2849423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4C61C-6A30-214E-B903-441EA606FC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58750" y="6356350"/>
            <a:ext cx="342340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F5483D0-A755-3A42-BC05-F4E9E0B5E53F}" type="datetime1">
              <a:rPr lang="fi-FI" smtClean="0"/>
              <a:pPr>
                <a:spcAft>
                  <a:spcPts val="600"/>
                </a:spcAft>
              </a:pPr>
              <a:t>18.10.2023</a:t>
            </a:fld>
            <a:endParaRPr lang="en-FI"/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95EB227C-4317-8943-BA4B-E6EE324314C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8157" y="1825625"/>
            <a:ext cx="5065643" cy="4351338"/>
          </a:xfrm>
        </p:spPr>
        <p:txBody>
          <a:bodyPr>
            <a:normAutofit/>
          </a:bodyPr>
          <a:lstStyle/>
          <a:p>
            <a:r>
              <a:rPr lang="fi-FI" dirty="0"/>
              <a:t>Ammattilainen tarvitsee rautaisen ammattitaidon lisäksi ammattikuntoa, jotta jaksaa työskennellä ammatissaan.</a:t>
            </a:r>
          </a:p>
          <a:p>
            <a:r>
              <a:rPr lang="fi-FI" dirty="0"/>
              <a:t>Katso Smart </a:t>
            </a:r>
            <a:r>
              <a:rPr lang="fi-FI" dirty="0" err="1"/>
              <a:t>Movesin</a:t>
            </a:r>
            <a:r>
              <a:rPr lang="fi-FI" dirty="0"/>
              <a:t> video ”</a:t>
            </a:r>
            <a:r>
              <a:rPr lang="fi-FI" dirty="0">
                <a:hlinkClick r:id="rId5"/>
              </a:rPr>
              <a:t>Virtaa ja voimaa tulevalle ammattilaiselle</a:t>
            </a:r>
            <a:r>
              <a:rPr lang="fi-FI" dirty="0"/>
              <a:t>”.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687752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6DCD1-E712-114D-98AA-65341DAE7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499028" cy="1658747"/>
          </a:xfrm>
        </p:spPr>
        <p:txBody>
          <a:bodyPr anchor="ctr">
            <a:normAutofit/>
          </a:bodyPr>
          <a:lstStyle/>
          <a:p>
            <a:r>
              <a:rPr lang="fi-FI"/>
              <a:t>Pohdi</a:t>
            </a:r>
            <a:endParaRPr lang="en-FI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689B526-44AB-824E-B47D-4B77ED145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061321"/>
            <a:ext cx="5256212" cy="340988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i-FI">
                <a:latin typeface="Poppins"/>
                <a:cs typeface="Poppins"/>
              </a:rPr>
              <a:t>Millaista ammattikuntoa sinun alallasi tarvitaan?</a:t>
            </a:r>
          </a:p>
          <a:p>
            <a:r>
              <a:rPr lang="fi-FI">
                <a:latin typeface="Poppins"/>
                <a:cs typeface="Poppins"/>
              </a:rPr>
              <a:t>Onko tuleva työsi fyysisesti raskasta, seisomatyötä tai istumatyötä?</a:t>
            </a:r>
          </a:p>
          <a:p>
            <a:r>
              <a:rPr lang="fi-FI">
                <a:latin typeface="Poppins"/>
                <a:cs typeface="Poppins"/>
              </a:rPr>
              <a:t>Katso taukoliikkumisen </a:t>
            </a:r>
            <a:r>
              <a:rPr lang="fi-FI">
                <a:latin typeface="Poppins"/>
                <a:cs typeface="Poppins"/>
                <a:hlinkClick r:id="rId3"/>
              </a:rPr>
              <a:t>liikevinkit ammattiin opiskeleville</a:t>
            </a:r>
            <a:r>
              <a:rPr lang="fi-FI">
                <a:latin typeface="Poppins"/>
                <a:cs typeface="Poppins"/>
              </a:rPr>
              <a:t> </a:t>
            </a:r>
            <a:endParaRPr lang="fi-FI"/>
          </a:p>
          <a:p>
            <a:r>
              <a:rPr lang="fi-FI">
                <a:latin typeface="Poppins"/>
                <a:cs typeface="Poppins"/>
              </a:rPr>
              <a:t>Ergonomiaa hyödyntäen työympäristö voidaan suunnitella siten, että keho ei kuormitu liikaa. Katso lisää:</a:t>
            </a:r>
          </a:p>
          <a:p>
            <a:pPr lvl="1"/>
            <a:r>
              <a:rPr lang="fi-FI">
                <a:latin typeface="Poppins"/>
                <a:cs typeface="Poppins"/>
              </a:rPr>
              <a:t>Fyysistä työtä tekevän </a:t>
            </a:r>
            <a:r>
              <a:rPr lang="fi-FI">
                <a:latin typeface="Poppins"/>
                <a:cs typeface="Poppins"/>
                <a:hlinkClick r:id="rId4"/>
              </a:rPr>
              <a:t>ergonomiavinkit</a:t>
            </a:r>
            <a:endParaRPr lang="fi-FI">
              <a:latin typeface="Poppins"/>
              <a:cs typeface="Poppins"/>
            </a:endParaRPr>
          </a:p>
          <a:p>
            <a:pPr lvl="1"/>
            <a:r>
              <a:rPr lang="fi-FI">
                <a:latin typeface="Poppins"/>
                <a:cs typeface="Poppins"/>
              </a:rPr>
              <a:t>Seisomatyöläisen </a:t>
            </a:r>
            <a:r>
              <a:rPr lang="fi-FI">
                <a:latin typeface="Poppins"/>
                <a:cs typeface="Poppins"/>
                <a:hlinkClick r:id="rId5"/>
              </a:rPr>
              <a:t>ergonomiavinkit</a:t>
            </a:r>
            <a:endParaRPr lang="fi-FI">
              <a:latin typeface="Poppins"/>
              <a:cs typeface="Poppins"/>
            </a:endParaRPr>
          </a:p>
          <a:p>
            <a:pPr lvl="1"/>
            <a:r>
              <a:rPr lang="fi-FI">
                <a:latin typeface="Poppins"/>
                <a:cs typeface="Poppins"/>
              </a:rPr>
              <a:t>Istuma- ja seisomatyöpisteen </a:t>
            </a:r>
            <a:r>
              <a:rPr lang="fi-FI">
                <a:latin typeface="Poppins"/>
                <a:cs typeface="Poppins"/>
                <a:hlinkClick r:id="rId6"/>
              </a:rPr>
              <a:t>ergonomia</a:t>
            </a:r>
            <a:endParaRPr lang="fi-FI">
              <a:latin typeface="Poppins"/>
              <a:cs typeface="Poppin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3F206E-55D9-514A-848A-59D5D2CD22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58750" y="6356350"/>
            <a:ext cx="342340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86E3D41-17F0-8D40-8664-79E89B956442}" type="datetime1">
              <a:rPr lang="fi-FI" smtClean="0"/>
              <a:pPr>
                <a:spcAft>
                  <a:spcPts val="600"/>
                </a:spcAft>
              </a:pPr>
              <a:t>18.10.2023</a:t>
            </a:fld>
            <a:endParaRPr lang="en-FI"/>
          </a:p>
        </p:txBody>
      </p:sp>
      <p:pic>
        <p:nvPicPr>
          <p:cNvPr id="11" name="Kuva 10" descr="Henkilö pitää koripalloa kädessään ja taustalla näkyy metsä">
            <a:extLst>
              <a:ext uri="{FF2B5EF4-FFF2-40B4-BE49-F238E27FC236}">
                <a16:creationId xmlns:a16="http://schemas.microsoft.com/office/drawing/2014/main" id="{17294A63-C76B-8EB2-A40A-33636B444AD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8941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996D11F-5D7B-6332-A617-7E4CB3572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644847" cy="1641475"/>
          </a:xfrm>
        </p:spPr>
        <p:txBody>
          <a:bodyPr>
            <a:normAutofit fontScale="90000"/>
          </a:bodyPr>
          <a:lstStyle/>
          <a:p>
            <a:r>
              <a:rPr kumimoji="0" lang="fi-FI" sz="4000" b="1" i="0" u="none" strike="noStrike" kern="1200" cap="none" spc="0" normalizeH="0" baseline="0" noProof="0" dirty="0">
                <a:ln>
                  <a:noFill/>
                </a:ln>
                <a:solidFill>
                  <a:srgbClr val="E54922"/>
                </a:solidFill>
                <a:effectLst/>
                <a:uLnTx/>
                <a:uFillTx/>
                <a:latin typeface="Poppins" pitchFamily="2" charset="77"/>
                <a:ea typeface="+mj-ea"/>
                <a:cs typeface="Poppins" pitchFamily="2" charset="77"/>
              </a:rPr>
              <a:t>Miten liikkumista edistäviä elintapoja voidaan ylläpitää ja vaarantavia ehkäistä?</a:t>
            </a:r>
            <a:endParaRPr lang="fi-FI" dirty="0">
              <a:solidFill>
                <a:schemeClr val="accent2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9B3C8DC-F75B-DF7C-FB67-988D2B999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30259"/>
            <a:ext cx="9035265" cy="364670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>
                <a:latin typeface="Poppins"/>
                <a:cs typeface="Poppins"/>
              </a:rPr>
              <a:t>Pohtikaa WHO:n terveyden edistämisen mallin pohjalta esimerkkejä toimenpide-ehdotuksista, miten väestön liikkumista voisi edistää?</a:t>
            </a:r>
          </a:p>
          <a:p>
            <a:pPr lvl="1"/>
            <a:r>
              <a:rPr lang="fi-FI" dirty="0">
                <a:latin typeface="Poppins"/>
                <a:cs typeface="Poppins"/>
              </a:rPr>
              <a:t>Liikkumista edistävä politiikka ja päätöksenteko</a:t>
            </a:r>
          </a:p>
          <a:p>
            <a:pPr lvl="1"/>
            <a:r>
              <a:rPr lang="fi-FI" dirty="0">
                <a:latin typeface="Poppins"/>
                <a:cs typeface="Poppins"/>
              </a:rPr>
              <a:t>Liikkumista tukevien ympäristöjen aikaansaaminen</a:t>
            </a:r>
          </a:p>
          <a:p>
            <a:pPr lvl="1"/>
            <a:r>
              <a:rPr lang="fi-FI" dirty="0">
                <a:latin typeface="Poppins"/>
                <a:cs typeface="Poppins"/>
              </a:rPr>
              <a:t>Terveydenhuollon kehittäminen</a:t>
            </a:r>
          </a:p>
          <a:p>
            <a:pPr lvl="1"/>
            <a:r>
              <a:rPr lang="fi-FI" dirty="0">
                <a:latin typeface="Poppins"/>
                <a:cs typeface="Poppins"/>
              </a:rPr>
              <a:t>Yhteisöjen toiminnan vahvistaminen</a:t>
            </a:r>
          </a:p>
          <a:p>
            <a:pPr lvl="1"/>
            <a:r>
              <a:rPr lang="fi-FI" dirty="0">
                <a:latin typeface="Poppins"/>
                <a:cs typeface="Poppins"/>
              </a:rPr>
              <a:t>Yksilöjen terveysosaamisen kehittäminen</a:t>
            </a:r>
          </a:p>
          <a:p>
            <a:pPr lvl="1"/>
            <a:endParaRPr lang="fi-FI" dirty="0"/>
          </a:p>
          <a:p>
            <a:r>
              <a:rPr lang="fi-FI" dirty="0">
                <a:latin typeface="Poppins"/>
                <a:cs typeface="Poppins"/>
              </a:rPr>
              <a:t>Tai pohdintatehtävä, miten työpaikalla ja oppilaitoksessa voitaisiin lisätä liikkumista ja vähentää paikallaanoloa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AE39DC5-1014-AC46-8752-E9DD4682E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483D0-A755-3A42-BC05-F4E9E0B5E53F}" type="datetime1">
              <a:rPr lang="fi-FI" smtClean="0"/>
              <a:t>18.10.2023</a:t>
            </a:fld>
            <a:endParaRPr lang="en-FI">
              <a:latin typeface="Poppins Light" pitchFamily="2" charset="77"/>
              <a:cs typeface="Poppin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749712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C5BA8D5-DB26-A64E-889D-29035000750E}"/>
              </a:ext>
            </a:extLst>
          </p:cNvPr>
          <p:cNvSpPr/>
          <p:nvPr/>
        </p:nvSpPr>
        <p:spPr>
          <a:xfrm>
            <a:off x="-168166" y="263745"/>
            <a:ext cx="12192000" cy="6858000"/>
          </a:xfrm>
          <a:prstGeom prst="rect">
            <a:avLst/>
          </a:prstGeom>
          <a:solidFill>
            <a:schemeClr val="accent3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EBF3A9-0ADE-C94E-8B8D-BE1227B347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192" y="785573"/>
            <a:ext cx="3472543" cy="969656"/>
          </a:xfrm>
        </p:spPr>
        <p:txBody>
          <a:bodyPr>
            <a:normAutofit/>
          </a:bodyPr>
          <a:lstStyle/>
          <a:p>
            <a:r>
              <a:rPr lang="fi-FI">
                <a:solidFill>
                  <a:schemeClr val="accent2"/>
                </a:solidFill>
              </a:rPr>
              <a:t>Kiitos!</a:t>
            </a:r>
            <a:endParaRPr lang="en-FI">
              <a:solidFill>
                <a:schemeClr val="accent2"/>
              </a:solidFill>
            </a:endParaRPr>
          </a:p>
        </p:txBody>
      </p:sp>
      <p:pic>
        <p:nvPicPr>
          <p:cNvPr id="5" name="Picture 4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677102D6-C0A4-B344-9D6E-986C4A6BFD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3363" y="5549462"/>
            <a:ext cx="2086181" cy="8803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3E4CAD-7F75-8245-839A-922628D99D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4254" y="4899419"/>
            <a:ext cx="2164397" cy="22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273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00DCB-A317-4845-93DB-43AED5057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677" y="2928"/>
            <a:ext cx="7315200" cy="1325563"/>
          </a:xfrm>
        </p:spPr>
        <p:txBody>
          <a:bodyPr/>
          <a:lstStyle/>
          <a:p>
            <a:r>
              <a:rPr lang="fi-FI" dirty="0">
                <a:solidFill>
                  <a:schemeClr val="accent2"/>
                </a:solidFill>
              </a:rPr>
              <a:t>Mitä liikkuminen on?</a:t>
            </a:r>
            <a:endParaRPr lang="en-FI" dirty="0">
              <a:solidFill>
                <a:schemeClr val="accent2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4C61C-6A30-214E-B903-441EA606F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483D0-A755-3A42-BC05-F4E9E0B5E53F}" type="datetime1">
              <a:rPr lang="fi-FI" smtClean="0"/>
              <a:t>18.10.2023</a:t>
            </a:fld>
            <a:endParaRPr lang="en-FI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8BDA3FD7-567F-6446-99C2-FDE61AC91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09441"/>
            <a:ext cx="5604070" cy="428029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2200" b="1" dirty="0">
                <a:latin typeface="Poppins"/>
                <a:cs typeface="Poppins"/>
              </a:rPr>
              <a:t>Liikkuminen</a:t>
            </a:r>
            <a:r>
              <a:rPr lang="fi-FI" sz="2200" dirty="0">
                <a:latin typeface="Poppins"/>
                <a:cs typeface="Poppins"/>
              </a:rPr>
              <a:t> = kaikenlainen fyysinen aktiivisuus, kuten </a:t>
            </a:r>
            <a:endParaRPr lang="fi-FI" dirty="0"/>
          </a:p>
          <a:p>
            <a:pPr lvl="1"/>
            <a:r>
              <a:rPr lang="fi-FI" dirty="0"/>
              <a:t>pelit</a:t>
            </a:r>
          </a:p>
          <a:p>
            <a:pPr lvl="1"/>
            <a:r>
              <a:rPr lang="fi-FI" dirty="0">
                <a:latin typeface="Poppins"/>
                <a:cs typeface="Poppins"/>
              </a:rPr>
              <a:t>liikkuminen opiskelupäivän aikana </a:t>
            </a:r>
          </a:p>
          <a:p>
            <a:pPr lvl="1"/>
            <a:r>
              <a:rPr lang="fi-FI" dirty="0">
                <a:latin typeface="Poppins"/>
                <a:cs typeface="Poppins"/>
              </a:rPr>
              <a:t>liikkuminen vapaa-aikana, kuten liikunta- ja urheiluharrastukset, kotityöt</a:t>
            </a:r>
          </a:p>
          <a:p>
            <a:pPr lvl="1"/>
            <a:r>
              <a:rPr lang="fi-FI" dirty="0">
                <a:latin typeface="Poppins"/>
                <a:cs typeface="Poppins"/>
              </a:rPr>
              <a:t>siirtyminen paikasta toiseen aktiivisesti, esimerkiksi kävellen, pyörällä tai pyörätuolilla</a:t>
            </a:r>
          </a:p>
          <a:p>
            <a:r>
              <a:rPr lang="fi-FI" sz="2200" dirty="0">
                <a:latin typeface="Poppins"/>
                <a:cs typeface="Poppins"/>
              </a:rPr>
              <a:t>Liikkuminen tarkoittaa tässä yhteydessä samaa kuin fyysinen aktiivisuus. Sanavalinnalla korostetaan aktiivista arkea.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95EB227C-4317-8943-BA4B-E6EE324314C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42269" y="1328491"/>
            <a:ext cx="506564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fi-FI" b="1" dirty="0"/>
              <a:t>Fyysinen aktiivisuus </a:t>
            </a:r>
            <a:r>
              <a:rPr lang="fi-FI" dirty="0"/>
              <a:t>= kaikki toiminta, joka kuluttaa enemmän energiaa kuin paikallaan oleminen.</a:t>
            </a:r>
            <a:endParaRPr lang="fi-FI" b="1" dirty="0"/>
          </a:p>
          <a:p>
            <a:pPr>
              <a:lnSpc>
                <a:spcPct val="100000"/>
              </a:lnSpc>
            </a:pPr>
            <a:r>
              <a:rPr lang="fi-FI" b="1" dirty="0"/>
              <a:t>Liikunta</a:t>
            </a:r>
            <a:r>
              <a:rPr lang="fi-FI" dirty="0"/>
              <a:t> = tahtoon perustuva ja hermoston ohjaama lihasten toiminta, joka lisää energiankulutusta. Liikunta tähtää ennalta pohdittuihin tavoitteisiin ja niitä palveleviin liikesuorituksiin sekä toiminnasta saataviin elämyksiin.</a:t>
            </a:r>
          </a:p>
        </p:txBody>
      </p:sp>
    </p:spTree>
    <p:extLst>
      <p:ext uri="{BB962C8B-B14F-4D97-AF65-F5344CB8AC3E}">
        <p14:creationId xmlns:p14="http://schemas.microsoft.com/office/powerpoint/2010/main" val="1076302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389B48E-4F19-BC57-795E-3865E6FFF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Onko järkeä liikkua?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85B7683-A8BC-F390-00F0-4840D62BEC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>
                <a:hlinkClick r:id="rId4"/>
              </a:rPr>
              <a:t>Smart </a:t>
            </a:r>
            <a:r>
              <a:rPr lang="fi-FI" dirty="0" err="1">
                <a:hlinkClick r:id="rId4"/>
              </a:rPr>
              <a:t>Moves</a:t>
            </a:r>
            <a:r>
              <a:rPr lang="fi-FI" dirty="0">
                <a:hlinkClick r:id="rId4"/>
              </a:rPr>
              <a:t> - Kaikki liike on plussaa - YouTube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EFA2B5C-7A08-E885-CBAF-534EA9C77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E3D41-17F0-8D40-8664-79E89B956442}" type="datetime1">
              <a:rPr lang="fi-FI" smtClean="0"/>
              <a:t>18.10.2023</a:t>
            </a:fld>
            <a:endParaRPr lang="en-FI">
              <a:latin typeface="Poppins Light" pitchFamily="2" charset="77"/>
              <a:cs typeface="Poppins Light" pitchFamily="2" charset="77"/>
            </a:endParaRPr>
          </a:p>
        </p:txBody>
      </p:sp>
      <p:pic>
        <p:nvPicPr>
          <p:cNvPr id="8" name="Online-media 4" descr="YouTube video -linkki">
            <a:hlinkClick r:id="" action="ppaction://media"/>
            <a:extLst>
              <a:ext uri="{FF2B5EF4-FFF2-40B4-BE49-F238E27FC236}">
                <a16:creationId xmlns:a16="http://schemas.microsoft.com/office/drawing/2014/main" id="{443C9F11-F75D-9148-6672-1ECF233E0E02}"/>
              </a:ext>
            </a:extLst>
          </p:cNvPr>
          <p:cNvPicPr>
            <a:picLocks noGrp="1" noRot="1" noChangeAspect="1"/>
          </p:cNvPicPr>
          <p:nvPr>
            <p:ph sz="quarter" idx="4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459111" y="1558380"/>
            <a:ext cx="7392687" cy="41583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9035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Puhekupla kuvio, jossa asioita, mitä liikkuminen voisi sinulle tuoda, kuten iloa, hyvää oloa, uusia taitoja, vaihtelua, kavereita, kestävyyttä ja keskittymiskykyä.">
            <a:extLst>
              <a:ext uri="{FF2B5EF4-FFF2-40B4-BE49-F238E27FC236}">
                <a16:creationId xmlns:a16="http://schemas.microsoft.com/office/drawing/2014/main" id="{58F9A638-2A48-5889-6686-4D3E6E056A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9117" y="995770"/>
            <a:ext cx="7753766" cy="58622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998CBE-5E31-E34A-9BB8-47396276C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29622"/>
            <a:ext cx="10802863" cy="1325563"/>
          </a:xfrm>
        </p:spPr>
        <p:txBody>
          <a:bodyPr>
            <a:normAutofit/>
          </a:bodyPr>
          <a:lstStyle/>
          <a:p>
            <a:r>
              <a:rPr lang="fi-FI"/>
              <a:t>Mitä liikkuminen voisi sinulle tuoda?</a:t>
            </a:r>
            <a:br>
              <a:rPr lang="fi-FI"/>
            </a:br>
            <a:endParaRPr lang="en-FI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D79A005-6B03-0D48-96B3-99ECE5D77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E3D41-17F0-8D40-8664-79E89B956442}" type="datetime1">
              <a:rPr lang="fi-FI" smtClean="0"/>
              <a:t>18.10.2023</a:t>
            </a:fld>
            <a:endParaRPr lang="en-FI">
              <a:latin typeface="Poppins Light" pitchFamily="2" charset="77"/>
              <a:cs typeface="Poppin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29989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98CBE-5E31-E34A-9BB8-47396276C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386897"/>
            <a:ext cx="5869125" cy="1325563"/>
          </a:xfrm>
        </p:spPr>
        <p:txBody>
          <a:bodyPr anchor="ctr">
            <a:normAutofit/>
          </a:bodyPr>
          <a:lstStyle/>
          <a:p>
            <a:r>
              <a:rPr lang="fi-FI"/>
              <a:t>Liikkumisen hyödyt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469CC2-093E-734D-86E6-12352BD1A7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67543"/>
            <a:ext cx="5869125" cy="948418"/>
          </a:xfrm>
        </p:spPr>
        <p:txBody>
          <a:bodyPr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fi-FI" sz="1700"/>
              <a:t>Kirjatkaa liikkumisen hyötyjä esimerkiksi </a:t>
            </a:r>
            <a:r>
              <a:rPr lang="fi-FI" sz="1700" err="1"/>
              <a:t>Padlet</a:t>
            </a:r>
            <a:r>
              <a:rPr lang="fi-FI" sz="1700"/>
              <a:t>-seinälle. Voitte tarkastella asiaa seuraavista näkökulmista: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C4B55D-1B2A-B54B-AF58-C0960062D6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79775"/>
            <a:ext cx="5869125" cy="3409887"/>
          </a:xfrm>
        </p:spPr>
        <p:txBody>
          <a:bodyPr>
            <a:normAutofit/>
          </a:bodyPr>
          <a:lstStyle/>
          <a:p>
            <a:pPr lvl="1"/>
            <a:r>
              <a:rPr lang="fi-FI" sz="1800" dirty="0"/>
              <a:t>fyysinen hyvinvointi</a:t>
            </a:r>
          </a:p>
          <a:p>
            <a:pPr lvl="1"/>
            <a:r>
              <a:rPr lang="fi-FI" sz="1800" dirty="0"/>
              <a:t>psyykkinen hyvinvointi</a:t>
            </a:r>
          </a:p>
          <a:p>
            <a:pPr lvl="1"/>
            <a:r>
              <a:rPr lang="fi-FI" sz="1800" dirty="0"/>
              <a:t>sosiaalinen hyvinvointi</a:t>
            </a:r>
          </a:p>
          <a:p>
            <a:pPr lvl="1"/>
            <a:r>
              <a:rPr lang="fi-FI" sz="1800" dirty="0"/>
              <a:t>oppiminen</a:t>
            </a:r>
          </a:p>
          <a:p>
            <a:pPr lvl="1"/>
            <a:r>
              <a:rPr lang="fi-FI" sz="1800" dirty="0"/>
              <a:t>sairaudet</a:t>
            </a:r>
            <a:br>
              <a:rPr lang="fi-FI" sz="1800" dirty="0"/>
            </a:br>
            <a:endParaRPr lang="fi-FI" sz="1800" dirty="0"/>
          </a:p>
          <a:p>
            <a:r>
              <a:rPr lang="fi-FI" dirty="0"/>
              <a:t>Täydentäkää listaa yhdessä. </a:t>
            </a:r>
          </a:p>
          <a:p>
            <a:r>
              <a:rPr lang="fi-FI" dirty="0">
                <a:hlinkClick r:id="rId3"/>
              </a:rPr>
              <a:t>Lisää tietoa</a:t>
            </a:r>
            <a:endParaRPr lang="fi-FI" dirty="0"/>
          </a:p>
        </p:txBody>
      </p:sp>
      <p:pic>
        <p:nvPicPr>
          <p:cNvPr id="9" name="Content Placeholder 8" descr="Henkilö seisoo reppu selässä ja hän pitää kirjaa kädessään kirjastossa.">
            <a:extLst>
              <a:ext uri="{FF2B5EF4-FFF2-40B4-BE49-F238E27FC236}">
                <a16:creationId xmlns:a16="http://schemas.microsoft.com/office/drawing/2014/main" id="{D4FF2B7F-1FC6-520E-BD17-6F559A2F77A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7008812" y="0"/>
            <a:ext cx="5183188" cy="6867525"/>
          </a:xfrm>
          <a:noFill/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D79A005-6B03-0D48-96B3-99ECE5D779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58750" y="6356350"/>
            <a:ext cx="342340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86E3D41-17F0-8D40-8664-79E89B956442}" type="datetime1">
              <a:rPr lang="fi-FI" smtClean="0"/>
              <a:pPr>
                <a:spcAft>
                  <a:spcPts val="600"/>
                </a:spcAft>
              </a:pPr>
              <a:t>18.10.2023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539508803"/>
      </p:ext>
    </p:extLst>
  </p:cSld>
  <p:clrMapOvr>
    <a:masterClrMapping/>
  </p:clrMapOvr>
</p:sld>
</file>

<file path=ppt/theme/theme1.xml><?xml version="1.0" encoding="utf-8"?>
<a:theme xmlns:a="http://schemas.openxmlformats.org/drawingml/2006/main" name="SmartMoves-PPtheme">
  <a:themeElements>
    <a:clrScheme name="SmartMove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154A0"/>
      </a:accent1>
      <a:accent2>
        <a:srgbClr val="E54922"/>
      </a:accent2>
      <a:accent3>
        <a:srgbClr val="DCDCDC"/>
      </a:accent3>
      <a:accent4>
        <a:srgbClr val="333333"/>
      </a:accent4>
      <a:accent5>
        <a:srgbClr val="586FD7"/>
      </a:accent5>
      <a:accent6>
        <a:srgbClr val="FF4724"/>
      </a:accent6>
      <a:hlink>
        <a:srgbClr val="E54922"/>
      </a:hlink>
      <a:folHlink>
        <a:srgbClr val="E5492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martMoves-PPtheme" id="{DF0EE0B5-7743-3649-BC09-C2CC0F341F1E}" vid="{1325E090-D330-D749-8008-4FC39F77507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5F4184667B7EB745A828D9EF66FDAC96" ma:contentTypeVersion="15" ma:contentTypeDescription="Luo uusi asiakirja." ma:contentTypeScope="" ma:versionID="b1d740ec46fa79c1a37fc2fbd9a6ceb6">
  <xsd:schema xmlns:xsd="http://www.w3.org/2001/XMLSchema" xmlns:xs="http://www.w3.org/2001/XMLSchema" xmlns:p="http://schemas.microsoft.com/office/2006/metadata/properties" xmlns:ns2="d4ed83eb-63e2-4db7-a6bd-f518f3369906" xmlns:ns3="5611a9dc-3f28-4533-8392-5777bfda29df" targetNamespace="http://schemas.microsoft.com/office/2006/metadata/properties" ma:root="true" ma:fieldsID="d09414c1429e3cabe982b6b6841017ac" ns2:_="" ns3:_="">
    <xsd:import namespace="d4ed83eb-63e2-4db7-a6bd-f518f3369906"/>
    <xsd:import namespace="5611a9dc-3f28-4533-8392-5777bfda29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ed83eb-63e2-4db7-a6bd-f518f33699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Kuvien tunnisteet" ma:readOnly="false" ma:fieldId="{5cf76f15-5ced-4ddc-b409-7134ff3c332f}" ma:taxonomyMulti="true" ma:sspId="1dc3b4af-910d-4970-8302-f64bd74374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11a9dc-3f28-4533-8392-5777bfda29d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82e7bbb2-e9b2-457d-96e4-900b8dda22f6}" ma:internalName="TaxCatchAll" ma:showField="CatchAllData" ma:web="5611a9dc-3f28-4533-8392-5777bfda29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4ed83eb-63e2-4db7-a6bd-f518f3369906">
      <Terms xmlns="http://schemas.microsoft.com/office/infopath/2007/PartnerControls"/>
    </lcf76f155ced4ddcb4097134ff3c332f>
    <TaxCatchAll xmlns="5611a9dc-3f28-4533-8392-5777bfda29df" xsi:nil="true"/>
  </documentManagement>
</p:properties>
</file>

<file path=customXml/itemProps1.xml><?xml version="1.0" encoding="utf-8"?>
<ds:datastoreItem xmlns:ds="http://schemas.openxmlformats.org/officeDocument/2006/customXml" ds:itemID="{53AE757F-D399-4B26-BAA1-C920C22DDC9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809EA15-0E34-40A1-8A88-B35FD2F61B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4ed83eb-63e2-4db7-a6bd-f518f3369906"/>
    <ds:schemaRef ds:uri="5611a9dc-3f28-4533-8392-5777bfda29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33E5BBE-6A1A-4073-AB8A-F86098003EFA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5611a9dc-3f28-4533-8392-5777bfda29df"/>
    <ds:schemaRef ds:uri="http://purl.org/dc/elements/1.1/"/>
    <ds:schemaRef ds:uri="http://schemas.microsoft.com/office/infopath/2007/PartnerControls"/>
    <ds:schemaRef ds:uri="d4ed83eb-63e2-4db7-a6bd-f518f3369906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SmartMoves-PPtheme</Template>
  <TotalTime>279</TotalTime>
  <Words>1592</Words>
  <Application>Microsoft Office PowerPoint</Application>
  <PresentationFormat>Laajakuva</PresentationFormat>
  <Paragraphs>298</Paragraphs>
  <Slides>54</Slides>
  <Notes>36</Notes>
  <HiddenSlides>0</HiddenSlides>
  <MMClips>5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54</vt:i4>
      </vt:variant>
    </vt:vector>
  </HeadingPairs>
  <TitlesOfParts>
    <vt:vector size="59" baseType="lpstr">
      <vt:lpstr>Arial</vt:lpstr>
      <vt:lpstr>Calibri</vt:lpstr>
      <vt:lpstr>Poppins</vt:lpstr>
      <vt:lpstr>Poppins Light</vt:lpstr>
      <vt:lpstr>SmartMoves-PPtheme</vt:lpstr>
      <vt:lpstr>PowerPoint-esitys</vt:lpstr>
      <vt:lpstr>Liikkuminen</vt:lpstr>
      <vt:lpstr>Tavoitteet</vt:lpstr>
      <vt:lpstr>1. oppitunti  Liikkuminen Liikkumisen hyödyt Paikallaanolo Liikkumissuositus</vt:lpstr>
      <vt:lpstr>Pohtikaa yhdessä </vt:lpstr>
      <vt:lpstr>Mitä liikkuminen on?</vt:lpstr>
      <vt:lpstr>Onko järkeä liikkua?</vt:lpstr>
      <vt:lpstr>Mitä liikkuminen voisi sinulle tuoda? </vt:lpstr>
      <vt:lpstr>Liikkumisen hyödyt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Paikallaanolo  on myrkkyä keholle</vt:lpstr>
      <vt:lpstr>Miten pitkäaikainen istuminen tai paikallaanolo vaikuttaa terveyteemme?</vt:lpstr>
      <vt:lpstr>Paikallaanolon tauottaminen  kannattaa aina</vt:lpstr>
      <vt:lpstr>7–17-vuotiaiden liikkumis-suositus</vt:lpstr>
      <vt:lpstr>Liikunnallinen tietovisa  - Nouse ylös. - Marssi paikallasi vastausten välissä. 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Oikea vastaus</vt:lpstr>
      <vt:lpstr>PowerPoint-esitys</vt:lpstr>
      <vt:lpstr>PowerPoint-esitys</vt:lpstr>
      <vt:lpstr>7–17-vuotiaiden liikkumissuositus</vt:lpstr>
      <vt:lpstr>Kevyt, reipas ja  rasittava  liikkuminen</vt:lpstr>
      <vt:lpstr>Kestävyyttä parantava liikkuminen</vt:lpstr>
      <vt:lpstr>Lihaksia ja luustoa vahvistava liikkuminen</vt:lpstr>
      <vt:lpstr>Tutkimustietoa nuorten liikkumisesta</vt:lpstr>
      <vt:lpstr>Päiväkirja</vt:lpstr>
      <vt:lpstr>2. oppitunti  Minä liikkujana Liikkumisen turvallisuus Liikkuminen ja työelämä</vt:lpstr>
      <vt:lpstr>Minä liikkujana</vt:lpstr>
      <vt:lpstr>Liikkumiseni viikon aikana</vt:lpstr>
      <vt:lpstr>Nukkumiseni viikon aikana</vt:lpstr>
      <vt:lpstr>Suunnitelma jatkoon</vt:lpstr>
      <vt:lpstr>Tee suunnitelma liikkumisen tai unen lisäämiseksi</vt:lpstr>
      <vt:lpstr>SMART-tavoite</vt:lpstr>
      <vt:lpstr>Aivobreikki!</vt:lpstr>
      <vt:lpstr>Liikkumisen turvallisuus  Voiko liikkumisesta olla haittaa?</vt:lpstr>
      <vt:lpstr>Liikuntavammojen  ensiapu ja hoito</vt:lpstr>
      <vt:lpstr>Liikkuminen ja työelämä</vt:lpstr>
      <vt:lpstr>Ammattikunto</vt:lpstr>
      <vt:lpstr>Pohdi</vt:lpstr>
      <vt:lpstr>Miten liikkumista edistäviä elintapoja voidaan ylläpitää ja vaarantavia ehkäistä?</vt:lpstr>
      <vt:lpstr>Kiitos!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Aino Taskinen</dc:creator>
  <cp:lastModifiedBy>Teea Mäkinen</cp:lastModifiedBy>
  <cp:revision>2</cp:revision>
  <cp:lastPrinted>2023-03-22T09:58:37Z</cp:lastPrinted>
  <dcterms:created xsi:type="dcterms:W3CDTF">2020-11-13T11:05:14Z</dcterms:created>
  <dcterms:modified xsi:type="dcterms:W3CDTF">2023-10-18T07:53:54Z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0x0101005F4184667B7EB745A828D9EF66FDAC96</vt:lpwstr>
  </property>
  <property fmtid="{D5CDD505-2E9C-101B-9397-08002B2CF9AE}" pid="3" name="MediaServiceImageTags">
    <vt:lpwstr/>
  </property>
</Properties>
</file>